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49"/>
  </p:notesMasterIdLst>
  <p:sldIdLst>
    <p:sldId id="256" r:id="rId4"/>
    <p:sldId id="257" r:id="rId5"/>
    <p:sldId id="264" r:id="rId6"/>
    <p:sldId id="258" r:id="rId7"/>
    <p:sldId id="266" r:id="rId8"/>
    <p:sldId id="280" r:id="rId9"/>
    <p:sldId id="281" r:id="rId10"/>
    <p:sldId id="260" r:id="rId11"/>
    <p:sldId id="270" r:id="rId12"/>
    <p:sldId id="268" r:id="rId13"/>
    <p:sldId id="293" r:id="rId14"/>
    <p:sldId id="290" r:id="rId15"/>
    <p:sldId id="291" r:id="rId16"/>
    <p:sldId id="261" r:id="rId17"/>
    <p:sldId id="292" r:id="rId18"/>
    <p:sldId id="273" r:id="rId19"/>
    <p:sldId id="272" r:id="rId20"/>
    <p:sldId id="262" r:id="rId21"/>
    <p:sldId id="274" r:id="rId22"/>
    <p:sldId id="294" r:id="rId23"/>
    <p:sldId id="295" r:id="rId24"/>
    <p:sldId id="296" r:id="rId25"/>
    <p:sldId id="297" r:id="rId26"/>
    <p:sldId id="298" r:id="rId27"/>
    <p:sldId id="278" r:id="rId28"/>
    <p:sldId id="275" r:id="rId29"/>
    <p:sldId id="263" r:id="rId30"/>
    <p:sldId id="276" r:id="rId31"/>
    <p:sldId id="277" r:id="rId32"/>
    <p:sldId id="299" r:id="rId33"/>
    <p:sldId id="300" r:id="rId34"/>
    <p:sldId id="301" r:id="rId35"/>
    <p:sldId id="287" r:id="rId36"/>
    <p:sldId id="288" r:id="rId37"/>
    <p:sldId id="306" r:id="rId38"/>
    <p:sldId id="303" r:id="rId39"/>
    <p:sldId id="304" r:id="rId40"/>
    <p:sldId id="289" r:id="rId41"/>
    <p:sldId id="305" r:id="rId42"/>
    <p:sldId id="307" r:id="rId43"/>
    <p:sldId id="310" r:id="rId44"/>
    <p:sldId id="308" r:id="rId45"/>
    <p:sldId id="312" r:id="rId46"/>
    <p:sldId id="313" r:id="rId47"/>
    <p:sldId id="309" r:id="rId48"/>
  </p:sldIdLst>
  <p:sldSz cx="10969625" cy="6170613"/>
  <p:notesSz cx="6858000" cy="9144000"/>
  <p:custDataLst>
    <p:tags r:id="rId5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6600"/>
    <a:srgbClr val="E90DCF"/>
    <a:srgbClr val="FF3300"/>
    <a:srgbClr val="CE0CB7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6FDE6-E71F-4030-9C23-F03D4610AC65}" v="1" dt="2024-01-23T09:19:06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9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tags" Target="tags/tag1.xml"/><Relationship Id="rId55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Internal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Cross-Domain Computing Solutions | XC-DX/ENG1 | 2023-04-28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Robert Bosch GmbH 2023.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OneParking</a:t>
            </a:r>
            <a:r>
              <a:rPr lang="en-US"/>
              <a:t> Activity Modeling</a:t>
            </a:r>
            <a:br>
              <a:rPr lang="en-US"/>
            </a:br>
            <a:r>
              <a:rPr lang="en-US"/>
              <a:t>Training 02: 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Kiran Mukkamala (XC-DX/EPF3)</a:t>
            </a:r>
          </a:p>
          <a:p>
            <a:r>
              <a:rPr lang="en-US"/>
              <a:t>2023-05-10</a:t>
            </a:r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Establishing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0B456-4EC8-DEE7-FCBC-A9C14060C446}"/>
              </a:ext>
            </a:extLst>
          </p:cNvPr>
          <p:cNvSpPr txBox="1"/>
          <p:nvPr/>
        </p:nvSpPr>
        <p:spPr>
          <a:xfrm>
            <a:off x="5925026" y="356437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02_Activities_Training_Essentials_Step_03.qea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E0179C-4769-7057-EB14-8A3D9F4423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700" y="1639426"/>
            <a:ext cx="4914900" cy="3078369"/>
          </a:xfrm>
          <a:ln>
            <a:solidFill>
              <a:schemeClr val="tx1"/>
            </a:solidFill>
          </a:ln>
        </p:spPr>
      </p:pic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416E6D9-7261-AB04-83D8-6270D899B8C6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0973286"/>
              </p:ext>
            </p:extLst>
          </p:nvPr>
        </p:nvGraphicFramePr>
        <p:xfrm>
          <a:off x="7814571" y="279284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4" name="Content Placeholder 13">
                        <a:extLst>
                          <a:ext uri="{FF2B5EF4-FFF2-40B4-BE49-F238E27FC236}">
                            <a16:creationId xmlns:a16="http://schemas.microsoft.com/office/drawing/2014/main" id="{2416E6D9-7261-AB04-83D8-6270D899B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14571" y="279284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960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440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Statement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224742"/>
            <a:ext cx="10268989" cy="4312058"/>
          </a:xfrm>
        </p:spPr>
        <p:txBody>
          <a:bodyPr/>
          <a:lstStyle/>
          <a:p>
            <a:r>
              <a:rPr lang="en-US" dirty="0"/>
              <a:t>Add new activity with diagram named ‘</a:t>
            </a:r>
            <a:r>
              <a:rPr lang="en-US" b="1" i="1" dirty="0"/>
              <a:t>Provide Function Status’</a:t>
            </a:r>
            <a:r>
              <a:rPr lang="en-US" dirty="0"/>
              <a:t> to block </a:t>
            </a:r>
            <a:r>
              <a:rPr lang="en-US" b="1" i="1" dirty="0"/>
              <a:t>Example Subsystem A</a:t>
            </a:r>
          </a:p>
          <a:p>
            <a:r>
              <a:rPr lang="en-US" dirty="0"/>
              <a:t>Add below Activity parameters with classifiers and direction:</a:t>
            </a:r>
          </a:p>
          <a:p>
            <a:pPr marL="457200" lvl="1" indent="0">
              <a:buNone/>
            </a:pPr>
            <a:r>
              <a:rPr lang="en-US" dirty="0"/>
              <a:t>Inputs</a:t>
            </a:r>
          </a:p>
          <a:p>
            <a:pPr lvl="2"/>
            <a:r>
              <a:rPr lang="en-US" sz="1200" dirty="0"/>
              <a:t>Value : </a:t>
            </a:r>
            <a:r>
              <a:rPr lang="en-US" sz="1200" dirty="0" err="1"/>
              <a:t>SensorValueList_FlowClassifier</a:t>
            </a:r>
            <a:endParaRPr lang="en-US" sz="1200" dirty="0"/>
          </a:p>
          <a:p>
            <a:pPr lvl="2"/>
            <a:r>
              <a:rPr lang="en-US" sz="1200" dirty="0"/>
              <a:t>Status : </a:t>
            </a:r>
            <a:r>
              <a:rPr lang="en-US" sz="1200" dirty="0" err="1"/>
              <a:t>SensorStatusList_FlowClassifier</a:t>
            </a:r>
            <a:endParaRPr lang="en-US" sz="1200" dirty="0"/>
          </a:p>
          <a:p>
            <a:pPr marL="457200" lvl="1" indent="0">
              <a:buNone/>
            </a:pPr>
            <a:r>
              <a:rPr lang="en-US" dirty="0"/>
              <a:t>Output</a:t>
            </a:r>
          </a:p>
          <a:p>
            <a:pPr lvl="2"/>
            <a:r>
              <a:rPr lang="en-US" sz="1200" dirty="0"/>
              <a:t>Function Status : </a:t>
            </a:r>
            <a:r>
              <a:rPr lang="en-US" sz="1200" dirty="0" err="1"/>
              <a:t>Status_FlowClassifier</a:t>
            </a:r>
            <a:endParaRPr lang="en-US" sz="1200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Add </a:t>
            </a:r>
            <a:r>
              <a:rPr lang="en-US" sz="1800" i="1" dirty="0"/>
              <a:t>Initial</a:t>
            </a:r>
            <a:r>
              <a:rPr lang="en-US" sz="1800" dirty="0"/>
              <a:t>, </a:t>
            </a:r>
            <a:r>
              <a:rPr lang="en-US" sz="1800" i="1" dirty="0"/>
              <a:t>Final</a:t>
            </a:r>
            <a:r>
              <a:rPr lang="en-US" sz="1800" dirty="0"/>
              <a:t> nodes followed by an Action named </a:t>
            </a:r>
            <a:r>
              <a:rPr lang="en-US" sz="2000" dirty="0"/>
              <a:t>‘</a:t>
            </a:r>
            <a:r>
              <a:rPr lang="en-US" sz="2000" b="1" i="1" dirty="0"/>
              <a:t>Function Status’</a:t>
            </a:r>
            <a:r>
              <a:rPr lang="en-US" sz="2000" dirty="0"/>
              <a:t> to </a:t>
            </a:r>
            <a:r>
              <a:rPr lang="en-US" sz="2000" b="1" i="1" dirty="0"/>
              <a:t>Provide Function Status </a:t>
            </a:r>
            <a:r>
              <a:rPr lang="en-US" sz="2000" dirty="0"/>
              <a:t>activity diagram and connect these nodes as below:</a:t>
            </a:r>
            <a:br>
              <a:rPr lang="en-US" sz="2000" dirty="0"/>
            </a:br>
            <a:r>
              <a:rPr lang="en-US" sz="2000" i="1" dirty="0" err="1"/>
              <a:t>Inital</a:t>
            </a:r>
            <a:r>
              <a:rPr lang="en-US" sz="2000" dirty="0"/>
              <a:t> node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i="1" dirty="0"/>
              <a:t>Function Status </a:t>
            </a:r>
            <a:r>
              <a:rPr lang="en-US" sz="2000" i="1" dirty="0">
                <a:sym typeface="Wingdings" panose="05000000000000000000" pitchFamily="2" charset="2"/>
              </a:rPr>
              <a:t> Final </a:t>
            </a:r>
            <a:r>
              <a:rPr lang="en-US" sz="2000" dirty="0">
                <a:sym typeface="Wingdings" panose="05000000000000000000" pitchFamily="2" charset="2"/>
              </a:rPr>
              <a:t>node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2421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Solution</a:t>
            </a:r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89D0CD-4166-C938-FB17-92713826F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" y="1524987"/>
            <a:ext cx="4914900" cy="3120638"/>
          </a:xfr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8383549-72DE-75B4-5E9C-484F5D033044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0424143"/>
              </p:ext>
            </p:extLst>
          </p:nvPr>
        </p:nvGraphicFramePr>
        <p:xfrm>
          <a:off x="7803486" y="2699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9" name="Content Placeholder 8">
                        <a:extLst>
                          <a:ext uri="{FF2B5EF4-FFF2-40B4-BE49-F238E27FC236}">
                            <a16:creationId xmlns:a16="http://schemas.microsoft.com/office/drawing/2014/main" id="{88383549-72DE-75B4-5E9C-484F5D0330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03486" y="2699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02_Activities_Training_Essentials_Exercise_A.qea</a:t>
            </a:r>
          </a:p>
        </p:txBody>
      </p:sp>
    </p:spTree>
    <p:extLst>
      <p:ext uri="{BB962C8B-B14F-4D97-AF65-F5344CB8AC3E}">
        <p14:creationId xmlns:p14="http://schemas.microsoft.com/office/powerpoint/2010/main" val="203421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0377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 Adding activity partition along with allocation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8895" y="2754574"/>
            <a:ext cx="2576439" cy="1395118"/>
          </a:xfrm>
          <a:ln w="12700"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12862" y="992523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12862" y="2754574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5480847" y="4224923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25D10-AFFA-AF58-BAE6-95FDC99F3B66}"/>
              </a:ext>
            </a:extLst>
          </p:cNvPr>
          <p:cNvSpPr txBox="1"/>
          <p:nvPr/>
        </p:nvSpPr>
        <p:spPr>
          <a:xfrm>
            <a:off x="8148010" y="1186923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D0007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702" y="1078391"/>
            <a:ext cx="2588633" cy="1615143"/>
          </a:xfrm>
          <a:ln w="12700">
            <a:solidFill>
              <a:srgbClr val="18837E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9536" y="4191284"/>
            <a:ext cx="1531388" cy="1418858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C9AD52-6C73-36AF-3C45-BA40CF988794}"/>
              </a:ext>
            </a:extLst>
          </p:cNvPr>
          <p:cNvGrpSpPr/>
          <p:nvPr/>
        </p:nvGrpSpPr>
        <p:grpSpPr>
          <a:xfrm>
            <a:off x="8657074" y="1286541"/>
            <a:ext cx="2083114" cy="3542134"/>
            <a:chOff x="8552801" y="1286541"/>
            <a:chExt cx="2083114" cy="35421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D69ACA-F4C4-8904-7F77-E1538BFDAA22}"/>
                </a:ext>
              </a:extLst>
            </p:cNvPr>
            <p:cNvGrpSpPr/>
            <p:nvPr/>
          </p:nvGrpSpPr>
          <p:grpSpPr>
            <a:xfrm>
              <a:off x="8749254" y="1412578"/>
              <a:ext cx="1711998" cy="3273749"/>
              <a:chOff x="8749254" y="1412578"/>
              <a:chExt cx="1711998" cy="3273749"/>
            </a:xfrm>
          </p:grpSpPr>
          <p:pic>
            <p:nvPicPr>
              <p:cNvPr id="18" name="Content Placeholder 11">
                <a:extLst>
                  <a:ext uri="{FF2B5EF4-FFF2-40B4-BE49-F238E27FC236}">
                    <a16:creationId xmlns:a16="http://schemas.microsoft.com/office/drawing/2014/main" id="{2CC169F0-E4F3-E5FE-C9C8-6C5D3CF10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49254" y="1412578"/>
                <a:ext cx="1711998" cy="1453006"/>
              </a:xfrm>
              <a:prstGeom prst="rect">
                <a:avLst/>
              </a:prstGeom>
              <a:ln w="12700">
                <a:solidFill>
                  <a:srgbClr val="ED0007"/>
                </a:solidFill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50643EB-7E41-6E51-7880-9579543B4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49254" y="2991622"/>
                <a:ext cx="1711998" cy="1694705"/>
              </a:xfrm>
              <a:prstGeom prst="rect">
                <a:avLst/>
              </a:prstGeom>
              <a:ln w="12700">
                <a:solidFill>
                  <a:srgbClr val="ED0007"/>
                </a:solidFill>
              </a:ln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522C2D-7121-AEB7-DD90-D22532C82363}"/>
                </a:ext>
              </a:extLst>
            </p:cNvPr>
            <p:cNvSpPr/>
            <p:nvPr/>
          </p:nvSpPr>
          <p:spPr>
            <a:xfrm>
              <a:off x="8552801" y="1286541"/>
              <a:ext cx="2083114" cy="3542134"/>
            </a:xfrm>
            <a:prstGeom prst="rect">
              <a:avLst/>
            </a:prstGeom>
            <a:noFill/>
            <a:ln w="12700" cap="flat" cmpd="sng" algn="ctr">
              <a:solidFill>
                <a:srgbClr val="ED000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8038A4D-E6C1-9D8F-58FB-2831A06A4942}"/>
              </a:ext>
            </a:extLst>
          </p:cNvPr>
          <p:cNvSpPr txBox="1">
            <a:spLocks/>
          </p:cNvSpPr>
          <p:nvPr/>
        </p:nvSpPr>
        <p:spPr>
          <a:xfrm>
            <a:off x="230469" y="1223186"/>
            <a:ext cx="4914000" cy="41928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Add new activity with diagram called ‘</a:t>
            </a:r>
            <a:r>
              <a:rPr lang="en-US" b="1" i="1" dirty="0"/>
              <a:t>Example System</a:t>
            </a:r>
            <a:r>
              <a:rPr lang="en-US" dirty="0"/>
              <a:t>’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dirty="0">
              <a:solidFill>
                <a:srgbClr val="18837E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Add an activity partition to activity diagram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dirty="0">
              <a:solidFill>
                <a:srgbClr val="007BC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Rename the activity partition to desired name(</a:t>
            </a:r>
            <a:r>
              <a:rPr lang="en-US" b="1" i="1" dirty="0"/>
              <a:t>SubSystem A</a:t>
            </a:r>
            <a:r>
              <a:rPr lang="en-US" dirty="0"/>
              <a:t>)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endParaRPr lang="en-US" dirty="0">
              <a:solidFill>
                <a:srgbClr val="9E2896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Click on (…) Stereotype in properties window of activity partition, select </a:t>
            </a:r>
            <a:r>
              <a:rPr lang="en-US" b="1" i="1" dirty="0" err="1"/>
              <a:t>allocateActivityPartition</a:t>
            </a:r>
            <a:r>
              <a:rPr lang="en-US" dirty="0"/>
              <a:t> and click OK </a:t>
            </a:r>
            <a:r>
              <a:rPr lang="en-US" b="1" kern="0" dirty="0">
                <a:solidFill>
                  <a:srgbClr val="ED0007"/>
                </a:solidFill>
              </a:rPr>
              <a:t>(04)</a:t>
            </a:r>
            <a:endParaRPr lang="en-US" dirty="0">
              <a:solidFill>
                <a:srgbClr val="ED00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 Associate activity partition with a subsystem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3203" y="1138825"/>
            <a:ext cx="1689027" cy="1743743"/>
          </a:xfrm>
          <a:ln w="12700">
            <a:solidFill>
              <a:srgbClr val="9E289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167991" y="10368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5433111" y="337049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8388059" y="103680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07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3876" y="3424596"/>
            <a:ext cx="2041849" cy="1848588"/>
          </a:xfrm>
          <a:ln w="12700">
            <a:solidFill>
              <a:srgbClr val="007B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4EBC7-2694-7E21-91F0-7F1C4F30A931}"/>
              </a:ext>
            </a:extLst>
          </p:cNvPr>
          <p:cNvSpPr txBox="1"/>
          <p:nvPr/>
        </p:nvSpPr>
        <p:spPr>
          <a:xfrm>
            <a:off x="8167875" y="2928568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D0007"/>
                </a:solidFill>
                <a:effectLst/>
                <a:uLnTx/>
                <a:uFillTx/>
              </a:rPr>
              <a:t>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7D12D1-A134-247B-E0EC-653FAAC70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8779" y="1138826"/>
            <a:ext cx="2620578" cy="1743743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9DB684-4910-176E-F271-BD239826E2A7}"/>
              </a:ext>
            </a:extLst>
          </p:cNvPr>
          <p:cNvSpPr txBox="1">
            <a:spLocks/>
          </p:cNvSpPr>
          <p:nvPr/>
        </p:nvSpPr>
        <p:spPr>
          <a:xfrm>
            <a:off x="205200" y="1211719"/>
            <a:ext cx="5124836" cy="43108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Select activity partition, press </a:t>
            </a:r>
            <a:r>
              <a:rPr lang="en-US" b="1" i="1" dirty="0" err="1"/>
              <a:t>strg</a:t>
            </a:r>
            <a:r>
              <a:rPr lang="en-US" b="1" i="1" dirty="0"/>
              <a:t> + L </a:t>
            </a:r>
            <a:r>
              <a:rPr lang="en-US" i="1" dirty="0"/>
              <a:t>to get </a:t>
            </a:r>
            <a:r>
              <a:rPr lang="en-US" dirty="0"/>
              <a:t> select classifier window. Navigate and select the desired subsystem block </a:t>
            </a:r>
            <a:r>
              <a:rPr lang="en-US" b="1" i="1" dirty="0"/>
              <a:t>(Example Subsystem A</a:t>
            </a:r>
            <a:r>
              <a:rPr lang="en-US" dirty="0"/>
              <a:t>) </a:t>
            </a:r>
            <a:r>
              <a:rPr lang="en-US" b="1" kern="0" dirty="0">
                <a:solidFill>
                  <a:srgbClr val="18837E"/>
                </a:solidFill>
              </a:rPr>
              <a:t>(05)</a:t>
            </a:r>
            <a:r>
              <a:rPr lang="en-US" dirty="0"/>
              <a:t> 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Add activity </a:t>
            </a:r>
            <a:r>
              <a:rPr lang="en-US" i="1" dirty="0"/>
              <a:t>Initial, </a:t>
            </a:r>
            <a:r>
              <a:rPr lang="en-US" dirty="0"/>
              <a:t>Activity </a:t>
            </a:r>
            <a:r>
              <a:rPr lang="en-US" i="1" dirty="0"/>
              <a:t>Final</a:t>
            </a:r>
            <a:r>
              <a:rPr lang="en-US" dirty="0"/>
              <a:t> node to the Activity Diagram followed by an atomic action </a:t>
            </a:r>
            <a:r>
              <a:rPr lang="en-US" b="1" kern="0" dirty="0">
                <a:solidFill>
                  <a:srgbClr val="007BC0"/>
                </a:solidFill>
              </a:rPr>
              <a:t>(06)</a:t>
            </a:r>
            <a:endParaRPr lang="en-US" b="1" dirty="0">
              <a:solidFill>
                <a:srgbClr val="FF330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Connect Activity </a:t>
            </a:r>
            <a:r>
              <a:rPr lang="en-US" i="1" dirty="0"/>
              <a:t>Initial</a:t>
            </a:r>
            <a:r>
              <a:rPr lang="en-US" dirty="0"/>
              <a:t> node to the </a:t>
            </a:r>
            <a:r>
              <a:rPr lang="en-US" b="1" i="1" dirty="0"/>
              <a:t>Action1, </a:t>
            </a:r>
            <a:r>
              <a:rPr lang="en-US" dirty="0"/>
              <a:t>select </a:t>
            </a:r>
            <a:r>
              <a:rPr lang="en-US" i="1" dirty="0"/>
              <a:t>Control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9E2896"/>
                </a:solidFill>
              </a:rPr>
              <a:t>(07)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Resulting Model structure</a:t>
            </a:r>
            <a:r>
              <a:rPr lang="en-US" b="1" kern="0" dirty="0">
                <a:solidFill>
                  <a:srgbClr val="00884A"/>
                </a:solidFill>
              </a:rPr>
              <a:t> </a:t>
            </a:r>
            <a:r>
              <a:rPr lang="en-US" b="1" kern="0" dirty="0">
                <a:solidFill>
                  <a:srgbClr val="ED0007"/>
                </a:solidFill>
              </a:rPr>
              <a:t>(08)</a:t>
            </a:r>
            <a:endParaRPr lang="en-US" b="1" dirty="0">
              <a:solidFill>
                <a:srgbClr val="ED0007"/>
              </a:solidFill>
              <a:highlight>
                <a:srgbClr val="FFFF00"/>
              </a:highlight>
            </a:endParaRPr>
          </a:p>
          <a:p>
            <a:pPr fontAlgn="auto">
              <a:spcAft>
                <a:spcPts val="0"/>
              </a:spcAft>
            </a:pPr>
            <a:endParaRPr lang="en-US" b="1" dirty="0">
              <a:highlight>
                <a:srgbClr val="FFFF00"/>
              </a:highlight>
            </a:endParaRPr>
          </a:p>
          <a:p>
            <a:pPr fontAlgn="auto">
              <a:spcAft>
                <a:spcPts val="0"/>
              </a:spcAft>
            </a:pPr>
            <a:r>
              <a:rPr lang="en-US" b="1" dirty="0">
                <a:highlight>
                  <a:srgbClr val="FFFF00"/>
                </a:highlight>
              </a:rPr>
              <a:t>Now Basic Activity Diagram is ready!!!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08C360-4F87-364F-48CC-A6D7CE70D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1715" y="2984593"/>
            <a:ext cx="1840515" cy="2686290"/>
          </a:xfrm>
          <a:prstGeom prst="rect">
            <a:avLst/>
          </a:prstGeom>
          <a:ln>
            <a:solidFill>
              <a:srgbClr val="ED0007"/>
            </a:solidFill>
          </a:ln>
        </p:spPr>
      </p:pic>
    </p:spTree>
    <p:extLst>
      <p:ext uri="{BB962C8B-B14F-4D97-AF65-F5344CB8AC3E}">
        <p14:creationId xmlns:p14="http://schemas.microsoft.com/office/powerpoint/2010/main" val="232895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ECE36-3618-3EEC-562C-3E822AF3F63E}"/>
              </a:ext>
            </a:extLst>
          </p:cNvPr>
          <p:cNvSpPr txBox="1"/>
          <p:nvPr/>
        </p:nvSpPr>
        <p:spPr>
          <a:xfrm>
            <a:off x="5992804" y="3548331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02_Activities_Training_Essentials_Step_04.qea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88AAEC-4281-F2B4-170C-8F0F9F181A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51" y="1211825"/>
            <a:ext cx="5412434" cy="4310788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777E35E1-3094-F4E3-B0EA-E0F525529EFB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43036629"/>
              </p:ext>
            </p:extLst>
          </p:nvPr>
        </p:nvGraphicFramePr>
        <p:xfrm>
          <a:off x="7837321" y="2699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3" name="Content Placeholder 12">
                        <a:extLst>
                          <a:ext uri="{FF2B5EF4-FFF2-40B4-BE49-F238E27FC236}">
                            <a16:creationId xmlns:a16="http://schemas.microsoft.com/office/drawing/2014/main" id="{777E35E1-3094-F4E3-B0EA-E0F52552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321" y="2699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693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Subsystem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93339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Subsystem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 Adding Evaluate Status activity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4940" y="3214849"/>
            <a:ext cx="2349228" cy="1963422"/>
          </a:xfrm>
          <a:ln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73102" y="963018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5073102" y="3150164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77230" y="99234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495" y="1034023"/>
            <a:ext cx="2386925" cy="1792026"/>
          </a:xfrm>
          <a:prstGeom prst="rect">
            <a:avLst/>
          </a:prstGeom>
          <a:ln>
            <a:solidFill>
              <a:srgbClr val="9E2896"/>
            </a:solidFill>
          </a:ln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3025" y="1109290"/>
            <a:ext cx="2349228" cy="1716759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E7C6-6672-637F-0817-6C4A9468FFAC}"/>
              </a:ext>
            </a:extLst>
          </p:cNvPr>
          <p:cNvSpPr txBox="1"/>
          <p:nvPr/>
        </p:nvSpPr>
        <p:spPr>
          <a:xfrm>
            <a:off x="7977230" y="3168845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C3E7B-DC5C-E2F1-30FB-388A402BC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919" y="3212072"/>
            <a:ext cx="2348107" cy="196342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C0C521-5513-1F3E-5EB1-4E6905DDB382}"/>
              </a:ext>
            </a:extLst>
          </p:cNvPr>
          <p:cNvSpPr txBox="1"/>
          <p:nvPr/>
        </p:nvSpPr>
        <p:spPr>
          <a:xfrm>
            <a:off x="264696" y="1079350"/>
            <a:ext cx="49307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</a:t>
            </a:r>
            <a:r>
              <a:rPr lang="en-US" dirty="0">
                <a:sym typeface="Wingdings" panose="05000000000000000000" pitchFamily="2" charset="2"/>
              </a:rPr>
              <a:t>an </a:t>
            </a:r>
            <a:r>
              <a:rPr lang="en-US" i="1" dirty="0">
                <a:sym typeface="Wingdings" panose="05000000000000000000" pitchFamily="2" charset="2"/>
              </a:rPr>
              <a:t>activity</a:t>
            </a:r>
            <a:r>
              <a:rPr lang="en-US" dirty="0">
                <a:sym typeface="Wingdings" panose="05000000000000000000" pitchFamily="2" charset="2"/>
              </a:rPr>
              <a:t> with </a:t>
            </a:r>
            <a:r>
              <a:rPr lang="en-US" i="1" dirty="0">
                <a:sym typeface="Wingdings" panose="05000000000000000000" pitchFamily="2" charset="2"/>
              </a:rPr>
              <a:t>activity diagram </a:t>
            </a:r>
            <a:r>
              <a:rPr lang="en-US" dirty="0">
                <a:sym typeface="Wingdings" panose="05000000000000000000" pitchFamily="2" charset="2"/>
              </a:rPr>
              <a:t>to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b="1" i="1" dirty="0"/>
              <a:t>Example Subsystem B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</a:rPr>
              <a:t>Name the activity as ‘</a:t>
            </a:r>
            <a:r>
              <a:rPr lang="en-US" b="1" i="1" dirty="0">
                <a:sym typeface="Wingdings" panose="05000000000000000000" pitchFamily="2" charset="2"/>
              </a:rPr>
              <a:t>Evaluate Status’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b="1" i="1" dirty="0">
              <a:solidFill>
                <a:srgbClr val="18837E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below activity parameters along with classifiers and direction: </a:t>
            </a:r>
            <a:r>
              <a:rPr lang="en-US" b="1" kern="0" dirty="0"/>
              <a:t>(</a:t>
            </a:r>
            <a:r>
              <a:rPr lang="en-US" b="1" kern="0" dirty="0">
                <a:solidFill>
                  <a:srgbClr val="007BC0"/>
                </a:solidFill>
              </a:rPr>
              <a:t>02</a:t>
            </a:r>
            <a:r>
              <a:rPr lang="en-US" b="1" kern="0" dirty="0"/>
              <a:t>,</a:t>
            </a:r>
            <a:r>
              <a:rPr lang="en-US" b="1" kern="0" dirty="0">
                <a:solidFill>
                  <a:srgbClr val="FF000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03</a:t>
            </a:r>
            <a:r>
              <a:rPr lang="en-US" b="1" kern="0" dirty="0"/>
              <a:t>,</a:t>
            </a:r>
            <a:r>
              <a:rPr lang="en-US" b="1" kern="0" dirty="0">
                <a:solidFill>
                  <a:srgbClr val="FF0000"/>
                </a:solidFill>
              </a:rPr>
              <a:t> 04</a:t>
            </a:r>
            <a:r>
              <a:rPr lang="en-US" b="1" kern="0" dirty="0"/>
              <a:t>)</a:t>
            </a:r>
            <a:endParaRPr lang="en-US" dirty="0"/>
          </a:p>
          <a:p>
            <a:pPr marL="696887" lvl="1" indent="-285750">
              <a:buFont typeface="Arial" panose="020B0604020202020204" pitchFamily="34" charset="0"/>
              <a:buChar char="•"/>
            </a:pPr>
            <a:r>
              <a:rPr lang="en-US" dirty="0"/>
              <a:t>Inputs</a:t>
            </a:r>
          </a:p>
          <a:p>
            <a:pPr lvl="2"/>
            <a:r>
              <a:rPr lang="en-US" sz="1200" dirty="0"/>
              <a:t>Drive Mode 	: </a:t>
            </a:r>
            <a:r>
              <a:rPr lang="en-US" sz="1200" dirty="0" err="1"/>
              <a:t>DriveMode_FlowClassifier</a:t>
            </a:r>
            <a:endParaRPr lang="en-US" sz="1200" dirty="0"/>
          </a:p>
          <a:p>
            <a:pPr lvl="2"/>
            <a:r>
              <a:rPr lang="en-US" sz="1200" dirty="0"/>
              <a:t>Function Status : </a:t>
            </a:r>
            <a:r>
              <a:rPr lang="en-US" sz="1200" dirty="0" err="1"/>
              <a:t>Status_FlowClassifier</a:t>
            </a:r>
            <a:endParaRPr lang="en-US" sz="1200" dirty="0"/>
          </a:p>
          <a:p>
            <a:pPr marL="696887" lvl="1" indent="-285750">
              <a:buFont typeface="Arial" panose="020B0604020202020204" pitchFamily="34" charset="0"/>
              <a:buChar char="•"/>
            </a:pPr>
            <a:r>
              <a:rPr lang="en-US" dirty="0"/>
              <a:t>Output</a:t>
            </a:r>
          </a:p>
          <a:p>
            <a:pPr lvl="2"/>
            <a:r>
              <a:rPr lang="en-US" sz="1200" dirty="0"/>
              <a:t>UI Text: String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5600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Basic Model Structure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2432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Subsystem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4DA3CA-2AAC-B7A0-BF89-14B106E17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6972" y="1201350"/>
            <a:ext cx="3657627" cy="3767905"/>
          </a:xfr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7DA10-EC73-9798-5FDE-1C9BDE12A084}"/>
              </a:ext>
            </a:extLst>
          </p:cNvPr>
          <p:cNvSpPr txBox="1"/>
          <p:nvPr/>
        </p:nvSpPr>
        <p:spPr>
          <a:xfrm>
            <a:off x="6048952" y="347106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02_Activities_Training_Essentials_Step_05.qea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7EBEA9B-90FF-4E9E-BFDE-68BB62DE4435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962699"/>
              </p:ext>
            </p:extLst>
          </p:nvPr>
        </p:nvGraphicFramePr>
        <p:xfrm>
          <a:off x="7893469" y="269953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8" name="Content Placeholder 7">
                        <a:extLst>
                          <a:ext uri="{FF2B5EF4-FFF2-40B4-BE49-F238E27FC236}">
                            <a16:creationId xmlns:a16="http://schemas.microsoft.com/office/drawing/2014/main" id="{77EBEA9B-90FF-4E9E-BFDE-68BB62DE44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469" y="269953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81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4583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Statement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673" y="962526"/>
            <a:ext cx="10268989" cy="5013158"/>
          </a:xfrm>
        </p:spPr>
        <p:txBody>
          <a:bodyPr/>
          <a:lstStyle/>
          <a:p>
            <a:r>
              <a:rPr lang="en-US" dirty="0"/>
              <a:t>Add new activity partition to </a:t>
            </a:r>
            <a:r>
              <a:rPr lang="en-US" b="1" i="1" dirty="0"/>
              <a:t>Example System </a:t>
            </a:r>
            <a:r>
              <a:rPr lang="en-US" dirty="0"/>
              <a:t>activity diagram and name as ‘</a:t>
            </a:r>
            <a:r>
              <a:rPr lang="en-US" b="1" i="1" dirty="0"/>
              <a:t>Subsystem B’</a:t>
            </a:r>
          </a:p>
          <a:p>
            <a:r>
              <a:rPr lang="en-US" dirty="0"/>
              <a:t>Add an action(atomic) to activity partition </a:t>
            </a:r>
            <a:r>
              <a:rPr lang="en-US" b="1" i="1" dirty="0"/>
              <a:t>Subsystem A</a:t>
            </a:r>
            <a:r>
              <a:rPr lang="en-US" dirty="0"/>
              <a:t> and name as ‘</a:t>
            </a:r>
            <a:r>
              <a:rPr lang="en-US" b="1" i="1" dirty="0"/>
              <a:t>Action 2’</a:t>
            </a:r>
          </a:p>
          <a:p>
            <a:r>
              <a:rPr lang="en-US" dirty="0"/>
              <a:t>Add an action(atomic) to activity partition </a:t>
            </a:r>
            <a:r>
              <a:rPr lang="en-US" b="1" i="1" dirty="0"/>
              <a:t>Subsystem B</a:t>
            </a:r>
            <a:r>
              <a:rPr lang="en-US" dirty="0"/>
              <a:t> and name as ‘</a:t>
            </a:r>
            <a:r>
              <a:rPr lang="en-US" b="1" i="1" dirty="0"/>
              <a:t>Action 3’</a:t>
            </a:r>
          </a:p>
          <a:p>
            <a:r>
              <a:rPr lang="en-US" dirty="0"/>
              <a:t>Add below activity parameters to </a:t>
            </a:r>
            <a:r>
              <a:rPr lang="en-US" b="1" i="1" dirty="0"/>
              <a:t>Example System:</a:t>
            </a:r>
          </a:p>
          <a:p>
            <a:pPr marL="457200" lvl="1" indent="0">
              <a:buNone/>
            </a:pPr>
            <a:r>
              <a:rPr lang="en-US" dirty="0"/>
              <a:t>Inputs</a:t>
            </a:r>
          </a:p>
          <a:p>
            <a:pPr lvl="2"/>
            <a:r>
              <a:rPr lang="en-US" dirty="0"/>
              <a:t>Value : </a:t>
            </a:r>
            <a:r>
              <a:rPr lang="en-US" dirty="0" err="1"/>
              <a:t>SensorValueList_FlowClassifier</a:t>
            </a:r>
            <a:endParaRPr lang="en-US" dirty="0"/>
          </a:p>
          <a:p>
            <a:pPr lvl="2"/>
            <a:r>
              <a:rPr lang="en-US" dirty="0"/>
              <a:t>Status : </a:t>
            </a:r>
            <a:r>
              <a:rPr lang="en-US" dirty="0" err="1"/>
              <a:t>SensorStatusList_FlowClassifier</a:t>
            </a:r>
            <a:endParaRPr lang="en-US" dirty="0"/>
          </a:p>
          <a:p>
            <a:pPr lvl="2"/>
            <a:r>
              <a:rPr lang="en-US" dirty="0"/>
              <a:t>Drive Mode : </a:t>
            </a:r>
            <a:r>
              <a:rPr lang="en-US" dirty="0" err="1"/>
              <a:t>DriveMode_FlowClassifier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Output</a:t>
            </a:r>
          </a:p>
          <a:p>
            <a:pPr lvl="2"/>
            <a:r>
              <a:rPr lang="en-US" dirty="0"/>
              <a:t>UI Text : String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Time Stamp : </a:t>
            </a:r>
            <a:r>
              <a:rPr lang="en-US" dirty="0" err="1">
                <a:sym typeface="Wingdings" panose="05000000000000000000" pitchFamily="2" charset="2"/>
              </a:rPr>
              <a:t>Timestamp_FlowClassifier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Note</a:t>
            </a:r>
            <a:r>
              <a:rPr lang="en-US" dirty="0">
                <a:sym typeface="Wingdings" panose="05000000000000000000" pitchFamily="2" charset="2"/>
              </a:rPr>
              <a:t>: For activity parameters to appear in activity diagram, go to Features  Interaction Points check all activity parameters. Always arrange Inputs on left side, Outputs on Right side of the activity diagram for good readability.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9801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Solution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02_Activities_Training_Essentials_Exercise_B.qea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631DFB-3117-3D19-C98A-AE6A64F63B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699" y="1277212"/>
            <a:ext cx="5610855" cy="4005460"/>
          </a:xfrm>
          <a:ln>
            <a:solidFill>
              <a:schemeClr val="tx1"/>
            </a:solidFill>
          </a:ln>
        </p:spPr>
      </p:pic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EA66076C-F54F-5384-3BFE-A50BAD6B4AE7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50484242"/>
              </p:ext>
            </p:extLst>
          </p:nvPr>
        </p:nvGraphicFramePr>
        <p:xfrm>
          <a:off x="7893311" y="269650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4" name="Content Placeholder 13">
                        <a:extLst>
                          <a:ext uri="{FF2B5EF4-FFF2-40B4-BE49-F238E27FC236}">
                            <a16:creationId xmlns:a16="http://schemas.microsoft.com/office/drawing/2014/main" id="{EA66076C-F54F-5384-3BFE-A50BAD6B4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311" y="269650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98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77206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81568" y="97768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81568" y="3041485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14168" y="99234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5991" y="3215624"/>
            <a:ext cx="2387191" cy="2086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2968" y="1036800"/>
            <a:ext cx="2387191" cy="2020960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E7C6-6672-637F-0817-6C4A9468FFAC}"/>
              </a:ext>
            </a:extLst>
          </p:cNvPr>
          <p:cNvSpPr txBox="1"/>
          <p:nvPr/>
        </p:nvSpPr>
        <p:spPr>
          <a:xfrm>
            <a:off x="7914168" y="312871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ED0007"/>
                </a:solidFill>
              </a:rPr>
              <a:t>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C3E7B-DC5C-E2F1-30FB-388A402BC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631" y="1036800"/>
            <a:ext cx="2357862" cy="2004685"/>
          </a:xfrm>
          <a:prstGeom prst="rect">
            <a:avLst/>
          </a:prstGeom>
          <a:ln>
            <a:solidFill>
              <a:srgbClr val="9E2896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D44D3F-6D18-5335-E755-30B4058106DD}"/>
              </a:ext>
            </a:extLst>
          </p:cNvPr>
          <p:cNvSpPr txBox="1"/>
          <p:nvPr/>
        </p:nvSpPr>
        <p:spPr>
          <a:xfrm>
            <a:off x="497305" y="1114926"/>
            <a:ext cx="4415557" cy="3906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Select CallBehavior as Kind in Action tab and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Save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Navigate to Behavior tab, click on (…) in Behavior option </a:t>
            </a:r>
            <a:r>
              <a:rPr lang="en-US" b="1" kern="0" dirty="0">
                <a:solidFill>
                  <a:schemeClr val="accent1"/>
                </a:solidFill>
              </a:rPr>
              <a:t>(02)</a:t>
            </a:r>
            <a:endParaRPr lang="en-US" kern="0" dirty="0">
              <a:solidFill>
                <a:schemeClr val="accent1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Set the appropriate activity ‘</a:t>
            </a:r>
            <a:r>
              <a:rPr lang="en-US" b="1" i="1" kern="0" dirty="0">
                <a:solidFill>
                  <a:srgbClr val="000000"/>
                </a:solidFill>
              </a:rPr>
              <a:t>Provide Timestamp’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endParaRPr lang="en-US" kern="0" dirty="0">
              <a:solidFill>
                <a:srgbClr val="9E2896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Notice a rake symbol appears for </a:t>
            </a:r>
            <a:r>
              <a:rPr lang="en-US" b="1" i="1" kern="0" dirty="0">
                <a:solidFill>
                  <a:srgbClr val="000000"/>
                </a:solidFill>
              </a:rPr>
              <a:t>Action1 </a:t>
            </a:r>
            <a:r>
              <a:rPr lang="en-US" b="1" kern="0" dirty="0">
                <a:solidFill>
                  <a:srgbClr val="ED0007"/>
                </a:solidFill>
              </a:rPr>
              <a:t>(04)</a:t>
            </a:r>
            <a:endParaRPr lang="en-US" kern="0" dirty="0">
              <a:solidFill>
                <a:srgbClr val="ED0007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A66FA79-BDDD-DFFC-B3F7-7AC688630C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57" y="3215624"/>
            <a:ext cx="2357863" cy="2086194"/>
          </a:xfrm>
          <a:ln w="12700">
            <a:solidFill>
              <a:srgbClr val="ED0007"/>
            </a:solidFill>
          </a:ln>
        </p:spPr>
      </p:pic>
    </p:spTree>
    <p:extLst>
      <p:ext uri="{BB962C8B-B14F-4D97-AF65-F5344CB8AC3E}">
        <p14:creationId xmlns:p14="http://schemas.microsoft.com/office/powerpoint/2010/main" val="76972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4DA3CA-2AAC-B7A0-BF89-14B106E17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37" y="1201350"/>
            <a:ext cx="5336366" cy="4068482"/>
          </a:xfr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7DA10-EC73-9798-5FDE-1C9BDE12A084}"/>
              </a:ext>
            </a:extLst>
          </p:cNvPr>
          <p:cNvSpPr txBox="1"/>
          <p:nvPr/>
        </p:nvSpPr>
        <p:spPr>
          <a:xfrm>
            <a:off x="5992803" y="3548332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02_Activities_Training_Essentials_Step_06.qea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25D4658-C0AC-BD55-E406-51D7295BFF31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940803"/>
              </p:ext>
            </p:extLst>
          </p:nvPr>
        </p:nvGraphicFramePr>
        <p:xfrm>
          <a:off x="7837320" y="269954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8" name="Content Placeholder 7">
                        <a:extLst>
                          <a:ext uri="{FF2B5EF4-FFF2-40B4-BE49-F238E27FC236}">
                            <a16:creationId xmlns:a16="http://schemas.microsoft.com/office/drawing/2014/main" id="{A25D4658-C0AC-BD55-E406-51D7295BF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320" y="269954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06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50894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 Synchronizing the parameters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8878" y="1331541"/>
            <a:ext cx="2162520" cy="1002142"/>
          </a:xfrm>
          <a:ln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201865" y="103096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7731756" y="122536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5677307" y="323626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2316" y="1119333"/>
            <a:ext cx="1890602" cy="1972195"/>
          </a:xfrm>
          <a:ln>
            <a:solidFill>
              <a:srgbClr val="18837E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1183671"/>
            <a:ext cx="4672702" cy="4464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800" b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Synchronize</a:t>
            </a:r>
            <a:r>
              <a:rPr kumimoji="0" lang="en-US" sz="18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the Parameters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 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Previous step results an action pin appearing on </a:t>
            </a:r>
            <a:r>
              <a:rPr lang="en-US" b="1" i="1" kern="0" dirty="0">
                <a:solidFill>
                  <a:srgbClr val="000000"/>
                </a:solidFill>
              </a:rPr>
              <a:t>Action1</a:t>
            </a:r>
            <a:r>
              <a:rPr lang="en-US" kern="0" dirty="0">
                <a:solidFill>
                  <a:srgbClr val="000000"/>
                </a:solidFill>
              </a:rPr>
              <a:t> in activity diagram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action pin to the activity parameter,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endParaRPr lang="en-US" dirty="0">
              <a:solidFill>
                <a:srgbClr val="9E2896"/>
              </a:solidFill>
            </a:endParaRP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33D4A47A-BDE9-B6D3-7C7D-9943673F6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6084" y="3369393"/>
            <a:ext cx="3379171" cy="1575858"/>
          </a:xfrm>
          <a:prstGeom prst="rect">
            <a:avLst/>
          </a:prstGeom>
          <a:ln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2235342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69C001-2C2F-8B4F-F915-4850290900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242" y="1187755"/>
            <a:ext cx="5469176" cy="4033464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2A805-7AF4-AE1E-F3DD-A09122F438A4}"/>
              </a:ext>
            </a:extLst>
          </p:cNvPr>
          <p:cNvSpPr txBox="1"/>
          <p:nvPr/>
        </p:nvSpPr>
        <p:spPr>
          <a:xfrm>
            <a:off x="6177288" y="3471068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02_Activities_Training_Essentials_Step_07.qea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EB8EBB7-9FAE-E478-D5F3-3CAD4DC3EBF4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2315216"/>
              </p:ext>
            </p:extLst>
          </p:nvPr>
        </p:nvGraphicFramePr>
        <p:xfrm>
          <a:off x="8021804" y="269650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7" name="Content Placeholder 6">
                        <a:extLst>
                          <a:ext uri="{FF2B5EF4-FFF2-40B4-BE49-F238E27FC236}">
                            <a16:creationId xmlns:a16="http://schemas.microsoft.com/office/drawing/2014/main" id="{BEB8EBB7-9FAE-E478-D5F3-3CAD4DC3EB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1804" y="269650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47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Basic Model Structure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Notes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5C5C36-4B75-781E-6033-32D4A156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296000"/>
            <a:ext cx="5279612" cy="4240800"/>
          </a:xfrm>
        </p:spPr>
        <p:txBody>
          <a:bodyPr/>
          <a:lstStyle/>
          <a:p>
            <a:r>
              <a:rPr lang="en-US" dirty="0"/>
              <a:t>File:</a:t>
            </a:r>
          </a:p>
          <a:p>
            <a:pPr lvl="1"/>
            <a:r>
              <a:rPr lang="en-US" dirty="0"/>
              <a:t>02_Activities_Training_Essentials_Step_01.qea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b="1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b="1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NOTE</a:t>
            </a:r>
            <a:r>
              <a:rPr lang="en-US" sz="1800" dirty="0"/>
              <a:t>: </a:t>
            </a:r>
          </a:p>
          <a:p>
            <a:pPr marL="687600" lvl="2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Prerequisite: Interface Modelling Training</a:t>
            </a:r>
          </a:p>
          <a:p>
            <a:pPr marL="687600" lvl="2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On a general note, make sure to save the model at each step.</a:t>
            </a:r>
          </a:p>
          <a:p>
            <a:pPr marL="687600" lvl="2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By default, select SysML 1.4/1.5(do not select UML) while creating new elements.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EE618D-EE55-B799-F50A-67CDA8B3E3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58" y="1763044"/>
            <a:ext cx="4230810" cy="3306511"/>
          </a:xfrm>
          <a:ln>
            <a:solidFill>
              <a:schemeClr val="tx1"/>
            </a:solidFill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9DB13E1-4CA5-ACF2-0C5E-4A1431FCC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769963"/>
              </p:ext>
            </p:extLst>
          </p:nvPr>
        </p:nvGraphicFramePr>
        <p:xfrm>
          <a:off x="2268898" y="20712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9DB13E1-4CA5-ACF2-0C5E-4A1431FCC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8898" y="20712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183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86353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Statement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752" y="1036800"/>
            <a:ext cx="10111695" cy="4629600"/>
          </a:xfrm>
        </p:spPr>
        <p:txBody>
          <a:bodyPr/>
          <a:lstStyle/>
          <a:p>
            <a:r>
              <a:rPr lang="en-US" dirty="0"/>
              <a:t>Add a call behavior to atomic action ‘</a:t>
            </a:r>
            <a:r>
              <a:rPr lang="en-US" b="1" i="1" dirty="0"/>
              <a:t>Action 2’ </a:t>
            </a:r>
            <a:r>
              <a:rPr lang="en-US" dirty="0"/>
              <a:t>to activity </a:t>
            </a:r>
            <a:r>
              <a:rPr lang="en-US" b="1" i="1" dirty="0"/>
              <a:t>Provide Function Status</a:t>
            </a:r>
            <a:r>
              <a:rPr lang="en-US" dirty="0"/>
              <a:t> in block </a:t>
            </a:r>
            <a:r>
              <a:rPr lang="en-US" b="1" i="1" dirty="0"/>
              <a:t>Subsystem A</a:t>
            </a:r>
            <a:r>
              <a:rPr lang="en-US" dirty="0"/>
              <a:t> </a:t>
            </a:r>
          </a:p>
          <a:p>
            <a:r>
              <a:rPr lang="en-US" dirty="0"/>
              <a:t>Add a call behavior to atomic action ‘</a:t>
            </a:r>
            <a:r>
              <a:rPr lang="en-US" b="1" i="1" dirty="0"/>
              <a:t>Action 3’ </a:t>
            </a:r>
            <a:r>
              <a:rPr lang="en-US" dirty="0"/>
              <a:t>to activity </a:t>
            </a:r>
            <a:r>
              <a:rPr lang="en-US" b="1" i="1" dirty="0"/>
              <a:t>Evaluate Status</a:t>
            </a:r>
            <a:r>
              <a:rPr lang="en-US" dirty="0"/>
              <a:t> in block </a:t>
            </a:r>
            <a:r>
              <a:rPr lang="en-US" b="1" i="1" dirty="0"/>
              <a:t>Subsystem B</a:t>
            </a:r>
            <a:r>
              <a:rPr lang="en-US" dirty="0"/>
              <a:t> </a:t>
            </a:r>
          </a:p>
          <a:p>
            <a:r>
              <a:rPr lang="en-US" dirty="0"/>
              <a:t>Add(synchronize) activity parameters of each activity to action pins of actions added above</a:t>
            </a:r>
          </a:p>
          <a:p>
            <a:r>
              <a:rPr lang="en-US" dirty="0"/>
              <a:t>Update the direction and type info as per activity parameter for above action pins</a:t>
            </a:r>
          </a:p>
          <a:p>
            <a:r>
              <a:rPr lang="en-US" dirty="0"/>
              <a:t>Connect activity parameter and action pins added above according to below table: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31</a:t>
            </a:fld>
            <a:endParaRPr lang="en-US" noProof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B0B62-D776-061D-314A-16B4A0C9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43" y="3085307"/>
            <a:ext cx="5809329" cy="2221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7293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Solution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32</a:t>
            </a:fld>
            <a:endParaRPr lang="en-US" noProof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02_Activities_Training_Essentials_Exercise_C.qea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5C68C8-D8E9-F8DF-89A4-DE94E163C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945" y="1152314"/>
            <a:ext cx="5174268" cy="4283597"/>
          </a:xfrm>
          <a:ln>
            <a:solidFill>
              <a:schemeClr val="tx1"/>
            </a:solidFill>
          </a:ln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5A9FD9F-6259-2CDF-9B7F-0EC0FFF50AB9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8096546"/>
              </p:ext>
            </p:extLst>
          </p:nvPr>
        </p:nvGraphicFramePr>
        <p:xfrm>
          <a:off x="7893311" y="277995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3" name="Content Placeholder 12">
                        <a:extLst>
                          <a:ext uri="{FF2B5EF4-FFF2-40B4-BE49-F238E27FC236}">
                            <a16:creationId xmlns:a16="http://schemas.microsoft.com/office/drawing/2014/main" id="{15A9FD9F-6259-2CDF-9B7F-0EC0FFF50A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311" y="277995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0941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362598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1: Adding a new call operation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09577" y="1174076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6718333" y="3132236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74556" y="412882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190854"/>
            <a:ext cx="4914000" cy="4215253"/>
          </a:xfrm>
        </p:spPr>
        <p:txBody>
          <a:bodyPr/>
          <a:lstStyle/>
          <a:p>
            <a:r>
              <a:rPr lang="en-US" dirty="0"/>
              <a:t>Add a call operation to block </a:t>
            </a:r>
            <a:r>
              <a:rPr lang="en-US" b="1" i="1" dirty="0"/>
              <a:t>Example Subsystem A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i="1" dirty="0">
              <a:solidFill>
                <a:srgbClr val="18837E"/>
              </a:solidFill>
            </a:endParaRPr>
          </a:p>
          <a:p>
            <a:r>
              <a:rPr lang="en-US" dirty="0"/>
              <a:t>Name the call operation as ‘</a:t>
            </a:r>
            <a:r>
              <a:rPr lang="en-US" b="1" i="1" dirty="0" err="1"/>
              <a:t>get_timestamp</a:t>
            </a:r>
            <a:r>
              <a:rPr lang="en-US" b="1" i="1" dirty="0"/>
              <a:t>’</a:t>
            </a:r>
            <a:r>
              <a:rPr lang="en-US" dirty="0"/>
              <a:t>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dirty="0">
              <a:solidFill>
                <a:srgbClr val="007BC0"/>
              </a:solidFill>
            </a:endParaRPr>
          </a:p>
          <a:p>
            <a:r>
              <a:rPr lang="en-US" dirty="0"/>
              <a:t>Add a parameter as </a:t>
            </a:r>
            <a:r>
              <a:rPr lang="en-US" dirty="0" err="1"/>
              <a:t>NTP_time</a:t>
            </a:r>
            <a:r>
              <a:rPr lang="en-US" dirty="0"/>
              <a:t>(out) and type as </a:t>
            </a:r>
            <a:r>
              <a:rPr lang="en-US" dirty="0" err="1"/>
              <a:t>Timestamp_FlowClassifier</a:t>
            </a:r>
            <a:r>
              <a:rPr lang="en-US" b="1" kern="0" dirty="0">
                <a:solidFill>
                  <a:srgbClr val="00B0F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CA34-2C12-24D1-E384-9BAD70113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110" y="1278130"/>
            <a:ext cx="2512446" cy="1807176"/>
          </a:xfrm>
          <a:prstGeom prst="rect">
            <a:avLst/>
          </a:prstGeom>
          <a:ln>
            <a:solidFill>
              <a:srgbClr val="18837E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DC4738-1734-BDEE-43CB-D35B7149F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9710" y="3189360"/>
            <a:ext cx="2547070" cy="856831"/>
          </a:xfrm>
          <a:prstGeom prst="rect">
            <a:avLst/>
          </a:prstGeom>
          <a:ln>
            <a:solidFill>
              <a:srgbClr val="007B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E3C462-5274-B4DA-2A7D-37B28B61C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3245" y="4196361"/>
            <a:ext cx="2291411" cy="1375863"/>
          </a:xfrm>
          <a:prstGeom prst="rect">
            <a:avLst/>
          </a:prstGeom>
          <a:ln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2775785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69F3A5-DE90-529D-FBBC-940E23438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C9159F-14BA-558A-4D7F-850959DD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08 Part 2: Associating the call operation to action (Acquire NTP Timestamp)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07B74-8F2B-950D-AA3C-B01888990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391346"/>
            <a:ext cx="4914000" cy="4145453"/>
          </a:xfrm>
        </p:spPr>
        <p:txBody>
          <a:bodyPr/>
          <a:lstStyle/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 to Provide Timestamp activity diagram.</a:t>
            </a:r>
          </a:p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Select Acquire NTP Timestamp, set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CallOperation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as kind in action tab and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Save </a:t>
            </a:r>
            <a:r>
              <a:rPr lang="en-US" b="1" kern="0" dirty="0">
                <a:solidFill>
                  <a:srgbClr val="18837E"/>
                </a:solidFill>
              </a:rPr>
              <a:t>(04)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r>
              <a:rPr lang="de-DE" kern="0" dirty="0">
                <a:solidFill>
                  <a:srgbClr val="000000"/>
                </a:solidFill>
              </a:rPr>
              <a:t>Set the </a:t>
            </a:r>
            <a:r>
              <a:rPr lang="de-DE" kern="0" dirty="0" err="1">
                <a:solidFill>
                  <a:srgbClr val="000000"/>
                </a:solidFill>
              </a:rPr>
              <a:t>operation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created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kern="0" dirty="0" err="1">
                <a:solidFill>
                  <a:srgbClr val="000000"/>
                </a:solidFill>
              </a:rPr>
              <a:t>step</a:t>
            </a:r>
            <a:r>
              <a:rPr lang="de-DE" kern="0" dirty="0">
                <a:solidFill>
                  <a:srgbClr val="000000"/>
                </a:solidFill>
              </a:rPr>
              <a:t> 01 ‘</a:t>
            </a:r>
            <a:r>
              <a:rPr lang="de-DE" b="1" i="1" kern="0" dirty="0" err="1">
                <a:solidFill>
                  <a:srgbClr val="000000"/>
                </a:solidFill>
              </a:rPr>
              <a:t>get_timestamp</a:t>
            </a:r>
            <a:r>
              <a:rPr lang="de-DE" b="1" i="1" kern="0" dirty="0">
                <a:solidFill>
                  <a:srgbClr val="000000"/>
                </a:solidFill>
              </a:rPr>
              <a:t>‘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007BC0"/>
                </a:solidFill>
              </a:rPr>
              <a:t>(05)</a:t>
            </a:r>
            <a:endParaRPr lang="de-DE" kern="0" dirty="0">
              <a:solidFill>
                <a:srgbClr val="007BC0"/>
              </a:solidFill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716B1-1E1D-38AA-6417-83BF3B4E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35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B86F4-BACA-C96F-C81F-6C233602B080}"/>
              </a:ext>
            </a:extLst>
          </p:cNvPr>
          <p:cNvSpPr txBox="1"/>
          <p:nvPr/>
        </p:nvSpPr>
        <p:spPr>
          <a:xfrm>
            <a:off x="5484600" y="124586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F69DE-AA7E-B409-74D2-C1E3CFCFB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3289" y="1316800"/>
            <a:ext cx="2388348" cy="1945084"/>
          </a:xfrm>
          <a:prstGeom prst="rect">
            <a:avLst/>
          </a:prstGeom>
          <a:ln>
            <a:solidFill>
              <a:srgbClr val="18837E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08644F-B4E9-11C5-E5A9-9FD66D943930}"/>
              </a:ext>
            </a:extLst>
          </p:cNvPr>
          <p:cNvSpPr txBox="1"/>
          <p:nvPr/>
        </p:nvSpPr>
        <p:spPr>
          <a:xfrm>
            <a:off x="7448928" y="3411206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3792E-8AB2-3118-422C-F3472F8F5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2768" y="3464072"/>
            <a:ext cx="2635377" cy="1980729"/>
          </a:xfrm>
          <a:prstGeom prst="rect">
            <a:avLst/>
          </a:prstGeom>
          <a:ln>
            <a:solidFill>
              <a:srgbClr val="007BC0"/>
            </a:solidFill>
          </a:ln>
        </p:spPr>
      </p:pic>
    </p:spTree>
    <p:extLst>
      <p:ext uri="{BB962C8B-B14F-4D97-AF65-F5344CB8AC3E}">
        <p14:creationId xmlns:p14="http://schemas.microsoft.com/office/powerpoint/2010/main" val="411308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3: Synchronizing the parameter(s)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201" y="1194891"/>
            <a:ext cx="5116072" cy="4471123"/>
          </a:xfrm>
        </p:spPr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GB" sz="1800" b="0" i="1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Synchronize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the Parameter </a:t>
            </a:r>
            <a:r>
              <a:rPr lang="en-US" b="1" kern="0" dirty="0">
                <a:solidFill>
                  <a:srgbClr val="18837E"/>
                </a:solidFill>
              </a:rPr>
              <a:t>(06)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 </a:t>
            </a:r>
            <a:endParaRPr kumimoji="0" lang="de-DE" sz="1800" b="0" i="1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>
                <a:solidFill>
                  <a:srgbClr val="000000"/>
                </a:solidFill>
              </a:rPr>
              <a:t>An </a:t>
            </a:r>
            <a:r>
              <a:rPr lang="de-DE" kern="0" dirty="0" err="1">
                <a:solidFill>
                  <a:srgbClr val="000000"/>
                </a:solidFill>
              </a:rPr>
              <a:t>action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pin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appears</a:t>
            </a:r>
            <a:r>
              <a:rPr lang="de-DE" kern="0" dirty="0">
                <a:solidFill>
                  <a:srgbClr val="000000"/>
                </a:solidFill>
              </a:rPr>
              <a:t> on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Acquire</a:t>
            </a:r>
            <a:r>
              <a:rPr kumimoji="0" lang="de-DE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NTP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kern="0" dirty="0" err="1">
                <a:solidFill>
                  <a:srgbClr val="000000"/>
                </a:solidFill>
              </a:rPr>
              <a:t>activity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diagram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007BC0"/>
                </a:solidFill>
              </a:rPr>
              <a:t>(07)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 </a:t>
            </a:r>
          </a:p>
          <a:p>
            <a:pPr marL="285750" indent="-285750" defTabSz="914400"/>
            <a:r>
              <a:rPr lang="de-DE" kern="0" dirty="0" err="1">
                <a:solidFill>
                  <a:srgbClr val="000000"/>
                </a:solidFill>
              </a:rPr>
              <a:t>Navigate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to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i="1" kern="0" dirty="0">
                <a:solidFill>
                  <a:srgbClr val="000000"/>
                </a:solidFill>
              </a:rPr>
              <a:t>Interaction Points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tab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i="1" kern="0" dirty="0">
                <a:solidFill>
                  <a:srgbClr val="000000"/>
                </a:solidFill>
              </a:rPr>
              <a:t>Features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window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select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NTP_time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action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pin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set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approproate</a:t>
            </a:r>
            <a:r>
              <a:rPr lang="de-DE" kern="0" dirty="0">
                <a:solidFill>
                  <a:srgbClr val="000000"/>
                </a:solidFill>
              </a:rPr>
              <a:t> Value Type ‘</a:t>
            </a:r>
            <a:r>
              <a:rPr lang="de-DE" b="1" i="1" kern="0" dirty="0" err="1">
                <a:solidFill>
                  <a:srgbClr val="000000"/>
                </a:solidFill>
              </a:rPr>
              <a:t>Timestamp_FlowClassifier</a:t>
            </a:r>
            <a:r>
              <a:rPr lang="de-DE" b="1" i="1" kern="0" dirty="0">
                <a:solidFill>
                  <a:srgbClr val="000000"/>
                </a:solidFill>
              </a:rPr>
              <a:t>‘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(08)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 </a:t>
            </a:r>
            <a:endParaRPr lang="de-DE" kern="0" dirty="0">
              <a:solidFill>
                <a:srgbClr val="9E2896"/>
              </a:solidFill>
            </a:endParaRPr>
          </a:p>
          <a:p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1F141-82C0-7F1A-0B1B-B8F3AEC3BD22}"/>
              </a:ext>
            </a:extLst>
          </p:cNvPr>
          <p:cNvSpPr txBox="1"/>
          <p:nvPr/>
        </p:nvSpPr>
        <p:spPr>
          <a:xfrm>
            <a:off x="5313158" y="10368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76635-4071-34E8-9095-307F1D8068F0}"/>
              </a:ext>
            </a:extLst>
          </p:cNvPr>
          <p:cNvSpPr txBox="1"/>
          <p:nvPr/>
        </p:nvSpPr>
        <p:spPr>
          <a:xfrm>
            <a:off x="6506269" y="277125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E9F41-748D-906F-6993-418D465C2F98}"/>
              </a:ext>
            </a:extLst>
          </p:cNvPr>
          <p:cNvSpPr txBox="1"/>
          <p:nvPr/>
        </p:nvSpPr>
        <p:spPr>
          <a:xfrm>
            <a:off x="7762492" y="4003503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9464-760A-DC0B-E6DB-E85FB5D5F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2727" y="1125826"/>
            <a:ext cx="2404463" cy="1645424"/>
          </a:xfrm>
          <a:prstGeom prst="rect">
            <a:avLst/>
          </a:prstGeom>
          <a:ln>
            <a:solidFill>
              <a:srgbClr val="18837E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B1F8F-2C98-760D-E418-9254FB5B3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4958" y="2854141"/>
            <a:ext cx="2512446" cy="1053798"/>
          </a:xfrm>
          <a:prstGeom prst="rect">
            <a:avLst/>
          </a:prstGeom>
          <a:ln>
            <a:solidFill>
              <a:srgbClr val="007B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6A1205-B0BD-322F-CA93-1EC7A63E5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7996" y="3997166"/>
            <a:ext cx="2486004" cy="1674029"/>
          </a:xfrm>
          <a:prstGeom prst="rect">
            <a:avLst/>
          </a:prstGeom>
          <a:ln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55895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4: Establishing connection(s)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Change the input kind as </a:t>
            </a:r>
            <a:r>
              <a:rPr lang="en-US" b="1" i="1" kern="0" dirty="0">
                <a:solidFill>
                  <a:srgbClr val="000000"/>
                </a:solidFill>
              </a:rPr>
              <a:t>Output </a:t>
            </a:r>
            <a:r>
              <a:rPr lang="en-US" b="1" kern="0" dirty="0">
                <a:solidFill>
                  <a:srgbClr val="18837E"/>
                </a:solidFill>
              </a:rPr>
              <a:t>(09)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 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action pin to the Activity Parameter,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(10)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b="1" kern="0" dirty="0">
              <a:solidFill>
                <a:srgbClr val="007BC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b="1" kern="0" dirty="0">
              <a:solidFill>
                <a:srgbClr val="007BC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400" b="1" kern="0" dirty="0"/>
              <a:t>NOTE</a:t>
            </a:r>
            <a:r>
              <a:rPr lang="en-US" sz="1400" kern="0" dirty="0"/>
              <a:t>: Synchronization does not consider the direction of the parameter. Default direction for an action pin is Input, So a manual check is needed for each action pin that has been synchronized.</a:t>
            </a:r>
            <a:endParaRPr lang="en-US" sz="1400" dirty="0"/>
          </a:p>
          <a:p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E7164-19B4-9490-AC8A-448BA316B50D}"/>
              </a:ext>
            </a:extLst>
          </p:cNvPr>
          <p:cNvSpPr txBox="1"/>
          <p:nvPr/>
        </p:nvSpPr>
        <p:spPr>
          <a:xfrm>
            <a:off x="5491524" y="9720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1F141-82C0-7F1A-0B1B-B8F3AEC3BD22}"/>
              </a:ext>
            </a:extLst>
          </p:cNvPr>
          <p:cNvSpPr txBox="1"/>
          <p:nvPr/>
        </p:nvSpPr>
        <p:spPr>
          <a:xfrm>
            <a:off x="6916791" y="3416400"/>
            <a:ext cx="533839" cy="3514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007BC0"/>
                </a:solidFill>
              </a:rPr>
              <a:t>10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7BC0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B6DF4-F232-240F-1777-375E0DAAB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5364" y="1110343"/>
            <a:ext cx="2949622" cy="2232513"/>
          </a:xfrm>
          <a:prstGeom prst="rect">
            <a:avLst/>
          </a:prstGeom>
          <a:ln>
            <a:solidFill>
              <a:srgbClr val="18837E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A79464-760A-DC0B-E6DB-E85FB5D5F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0630" y="3539795"/>
            <a:ext cx="3280602" cy="1909890"/>
          </a:xfrm>
          <a:prstGeom prst="rect">
            <a:avLst/>
          </a:prstGeom>
          <a:ln>
            <a:solidFill>
              <a:srgbClr val="007BC0"/>
            </a:solidFill>
          </a:ln>
        </p:spPr>
      </p:pic>
    </p:spTree>
    <p:extLst>
      <p:ext uri="{BB962C8B-B14F-4D97-AF65-F5344CB8AC3E}">
        <p14:creationId xmlns:p14="http://schemas.microsoft.com/office/powerpoint/2010/main" val="296881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2A805-7AF4-AE1E-F3DD-A09122F438A4}"/>
              </a:ext>
            </a:extLst>
          </p:cNvPr>
          <p:cNvSpPr txBox="1"/>
          <p:nvPr/>
        </p:nvSpPr>
        <p:spPr>
          <a:xfrm>
            <a:off x="6177287" y="3528218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02_Activities_Training_Essentials_Step_08.qea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D0FB90-42BE-5B6B-37EB-159B90E1D6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" y="1692886"/>
            <a:ext cx="4914900" cy="3123391"/>
          </a:xfrm>
          <a:ln>
            <a:solidFill>
              <a:schemeClr val="tx1"/>
            </a:solidFill>
          </a:ln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ABBF6D3-0222-1E9A-C658-FBA43D752DA9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5767091"/>
              </p:ext>
            </p:extLst>
          </p:nvPr>
        </p:nvGraphicFramePr>
        <p:xfrm>
          <a:off x="8021804" y="286882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0" name="Content Placeholder 9">
                        <a:extLst>
                          <a:ext uri="{FF2B5EF4-FFF2-40B4-BE49-F238E27FC236}">
                            <a16:creationId xmlns:a16="http://schemas.microsoft.com/office/drawing/2014/main" id="{1ABBF6D3-0222-1E9A-C658-FBA43D752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1804" y="286882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8475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37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38804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1: Prerequisite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308" y="1296000"/>
            <a:ext cx="10144665" cy="666150"/>
          </a:xfrm>
        </p:spPr>
        <p:txBody>
          <a:bodyPr/>
          <a:lstStyle/>
          <a:p>
            <a:pPr marL="285750" indent="-285750" defTabSz="914400"/>
            <a:r>
              <a:rPr lang="en-US" kern="0" dirty="0">
                <a:solidFill>
                  <a:srgbClr val="000000"/>
                </a:solidFill>
              </a:rPr>
              <a:t>Go to Evaluate Status activity in Example Subsystem B, add below Actions with along with action pins:</a:t>
            </a:r>
          </a:p>
          <a:p>
            <a:pPr marL="1371600" lvl="3" indent="0" defTabSz="914400">
              <a:buNone/>
            </a:pPr>
            <a:endParaRPr lang="en-US" kern="0" dirty="0">
              <a:solidFill>
                <a:srgbClr val="000000"/>
              </a:solidFill>
            </a:endParaRPr>
          </a:p>
          <a:p>
            <a:pPr marL="1200150" lvl="2" indent="-285750" defTabSz="914400"/>
            <a:endParaRPr lang="en-US" kern="0" dirty="0">
              <a:solidFill>
                <a:srgbClr val="000000"/>
              </a:solidFill>
            </a:endParaRPr>
          </a:p>
          <a:p>
            <a:pPr marL="1200150" lvl="2" indent="-285750" defTabSz="914400"/>
            <a:endParaRPr lang="en-US" b="1" kern="0" dirty="0">
              <a:solidFill>
                <a:srgbClr val="9E2896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159F3-EBBE-6EE8-9EA9-B99FAF837576}"/>
              </a:ext>
            </a:extLst>
          </p:cNvPr>
          <p:cNvSpPr txBox="1"/>
          <p:nvPr/>
        </p:nvSpPr>
        <p:spPr>
          <a:xfrm>
            <a:off x="704850" y="1874538"/>
            <a:ext cx="4572000" cy="3859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Action4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Inputs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Function Status : </a:t>
            </a:r>
            <a:r>
              <a:rPr lang="en-US" kern="0" dirty="0" err="1">
                <a:solidFill>
                  <a:srgbClr val="000000"/>
                </a:solidFill>
              </a:rPr>
              <a:t>Status_FlowClassifier</a:t>
            </a:r>
            <a:endParaRPr lang="en-US" kern="0" dirty="0">
              <a:solidFill>
                <a:srgbClr val="000000"/>
              </a:solidFill>
            </a:endParaRP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Drive Mode : </a:t>
            </a:r>
            <a:r>
              <a:rPr lang="en-US" kern="0" dirty="0" err="1">
                <a:solidFill>
                  <a:srgbClr val="000000"/>
                </a:solidFill>
              </a:rPr>
              <a:t>DriveMode_FlowClassifie</a:t>
            </a:r>
            <a:endParaRPr lang="en-US" kern="0" dirty="0">
              <a:solidFill>
                <a:srgbClr val="000000"/>
              </a:solidFill>
            </a:endParaRP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UI Text : String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Action5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Drive Mode : </a:t>
            </a:r>
            <a:r>
              <a:rPr lang="en-US" kern="0" dirty="0" err="1">
                <a:solidFill>
                  <a:srgbClr val="000000"/>
                </a:solidFill>
              </a:rPr>
              <a:t>DriveMode_FlowClassifie</a:t>
            </a:r>
            <a:endParaRPr lang="en-US" kern="0" dirty="0">
              <a:solidFill>
                <a:srgbClr val="000000"/>
              </a:solidFill>
            </a:endParaRP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Driving Direction: Boolean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66E12-870C-C257-2CE3-4CA2129F22F1}"/>
              </a:ext>
            </a:extLst>
          </p:cNvPr>
          <p:cNvSpPr txBox="1"/>
          <p:nvPr/>
        </p:nvSpPr>
        <p:spPr>
          <a:xfrm>
            <a:off x="5484600" y="1874537"/>
            <a:ext cx="4454525" cy="3859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Action6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Direction: Boolean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 Text: String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Action7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Direction: Boolean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 Text: String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0528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2: Adding Fork node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</a:t>
            </a:r>
            <a:r>
              <a:rPr lang="en-US" b="1" kern="0" dirty="0">
                <a:solidFill>
                  <a:srgbClr val="000000"/>
                </a:solidFill>
              </a:rPr>
              <a:t>vertical</a:t>
            </a:r>
            <a:r>
              <a:rPr lang="en-US" kern="0" dirty="0">
                <a:solidFill>
                  <a:srgbClr val="000000"/>
                </a:solidFill>
              </a:rPr>
              <a:t> fork node(Fork)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activity parameter </a:t>
            </a:r>
            <a:r>
              <a:rPr lang="en-US" i="1" dirty="0"/>
              <a:t>Drive Mode</a:t>
            </a:r>
            <a:r>
              <a:rPr lang="en-US" dirty="0"/>
              <a:t> to Fork node added in previous step,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</a:p>
          <a:p>
            <a:pPr marL="285750" indent="-285750" defTabSz="914400"/>
            <a:r>
              <a:rPr lang="en-US" kern="0" dirty="0"/>
              <a:t>Connect fork node to action pins of Action4 and Action5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31A7-EBE5-2284-932D-1B3C7F0A7D68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5A4BF-A334-5E3A-739A-C5E3809E4C57}"/>
              </a:ext>
            </a:extLst>
          </p:cNvPr>
          <p:cNvSpPr txBox="1"/>
          <p:nvPr/>
        </p:nvSpPr>
        <p:spPr>
          <a:xfrm>
            <a:off x="6611699" y="2475763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02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CDC7E3-3F3E-CF07-A764-A6A62500E4F6}"/>
              </a:ext>
            </a:extLst>
          </p:cNvPr>
          <p:cNvSpPr txBox="1"/>
          <p:nvPr/>
        </p:nvSpPr>
        <p:spPr>
          <a:xfrm>
            <a:off x="7884761" y="3470170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9E2896"/>
                </a:solidFill>
              </a:rPr>
              <a:t>03</a:t>
            </a:r>
            <a:endParaRPr lang="en-US" dirty="0">
              <a:solidFill>
                <a:srgbClr val="9E289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1BB24-B157-43F2-51BF-3160A78C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427175"/>
            <a:ext cx="2439361" cy="893968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C3C033-C9FF-05DF-F009-CFBA3D89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98" y="2559499"/>
            <a:ext cx="2297872" cy="893967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CA0CAB-3EC0-306C-2142-DD71FDA6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34" y="3753872"/>
            <a:ext cx="2297872" cy="1084828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3645031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3: Adding Decision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199" y="1296000"/>
            <a:ext cx="5102793" cy="4240800"/>
          </a:xfrm>
        </p:spPr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Decision node(</a:t>
            </a:r>
            <a:r>
              <a:rPr lang="en-US" i="1" kern="0" dirty="0">
                <a:solidFill>
                  <a:srgbClr val="000000"/>
                </a:solidFill>
              </a:rPr>
              <a:t>Drive Direction Check</a:t>
            </a:r>
            <a:r>
              <a:rPr lang="en-US" kern="0" dirty="0">
                <a:solidFill>
                  <a:srgbClr val="000000"/>
                </a:solidFill>
              </a:rPr>
              <a:t>) </a:t>
            </a:r>
            <a:r>
              <a:rPr lang="en-US" b="1" kern="0" dirty="0">
                <a:solidFill>
                  <a:srgbClr val="18837E"/>
                </a:solidFill>
              </a:rPr>
              <a:t>(04)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output action pin of Action5 to decision node,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(05)</a:t>
            </a:r>
          </a:p>
          <a:p>
            <a:pPr marL="285750" indent="-285750" defTabSz="914400"/>
            <a:r>
              <a:rPr lang="en-US" kern="0" dirty="0"/>
              <a:t>Connect decision node to Action6, Action7 input action pins</a:t>
            </a:r>
            <a:r>
              <a:rPr lang="en-US" b="1" kern="0" dirty="0">
                <a:solidFill>
                  <a:srgbClr val="9E2896"/>
                </a:solidFill>
              </a:rPr>
              <a:t>(06)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8E41C-23B7-5ED2-29A2-F7A696ED8C2B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D49C-A95C-DECA-D6D4-387BAB8CECDD}"/>
              </a:ext>
            </a:extLst>
          </p:cNvPr>
          <p:cNvSpPr txBox="1"/>
          <p:nvPr/>
        </p:nvSpPr>
        <p:spPr>
          <a:xfrm>
            <a:off x="6811285" y="2707925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05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DF129-6D27-CF03-C316-183D288ECB1B}"/>
              </a:ext>
            </a:extLst>
          </p:cNvPr>
          <p:cNvSpPr txBox="1"/>
          <p:nvPr/>
        </p:nvSpPr>
        <p:spPr>
          <a:xfrm>
            <a:off x="5300346" y="3947283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9E2896"/>
                </a:solidFill>
              </a:rPr>
              <a:t>06</a:t>
            </a:r>
            <a:endParaRPr lang="en-US" dirty="0">
              <a:solidFill>
                <a:srgbClr val="9E289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A02D9D-4F2E-7EA8-A522-71C0B967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152694"/>
            <a:ext cx="1478482" cy="1485295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DEFBB-E95E-C57A-CFD5-C521AEF6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259" y="2721587"/>
            <a:ext cx="2673185" cy="1063014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CE0830-FE95-9E06-5B25-224334E34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119" y="3947283"/>
            <a:ext cx="2462608" cy="1234317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2876466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4: Adding Merge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merge node </a:t>
            </a:r>
            <a:r>
              <a:rPr lang="en-US" b="1" kern="0" dirty="0">
                <a:solidFill>
                  <a:srgbClr val="18837E"/>
                </a:solidFill>
              </a:rPr>
              <a:t>(07)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output action pins of Action 6, Action 7 to decision node,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(08)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8E41C-23B7-5ED2-29A2-F7A696ED8C2B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07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D49C-A95C-DECA-D6D4-387BAB8CECDD}"/>
              </a:ext>
            </a:extLst>
          </p:cNvPr>
          <p:cNvSpPr txBox="1"/>
          <p:nvPr/>
        </p:nvSpPr>
        <p:spPr>
          <a:xfrm>
            <a:off x="6605945" y="2100579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08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BD4DC3-E573-0053-8FB1-C178E1BE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159959"/>
            <a:ext cx="1052256" cy="818241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A14F54-711B-B120-843E-24BAF56D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884" y="2100579"/>
            <a:ext cx="3055157" cy="1368810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</p:spTree>
    <p:extLst>
      <p:ext uri="{BB962C8B-B14F-4D97-AF65-F5344CB8AC3E}">
        <p14:creationId xmlns:p14="http://schemas.microsoft.com/office/powerpoint/2010/main" val="3853959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5: Adding Join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</a:t>
            </a:r>
            <a:r>
              <a:rPr lang="en-US" b="1" kern="0" dirty="0">
                <a:solidFill>
                  <a:srgbClr val="000000"/>
                </a:solidFill>
              </a:rPr>
              <a:t>vertical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lang="en-US" i="1" kern="0" dirty="0">
                <a:solidFill>
                  <a:srgbClr val="000000"/>
                </a:solidFill>
              </a:rPr>
              <a:t>Join</a:t>
            </a:r>
            <a:r>
              <a:rPr lang="en-US" kern="0" dirty="0">
                <a:solidFill>
                  <a:srgbClr val="000000"/>
                </a:solidFill>
              </a:rPr>
              <a:t> node </a:t>
            </a:r>
            <a:r>
              <a:rPr lang="en-US" b="1" kern="0" dirty="0">
                <a:solidFill>
                  <a:srgbClr val="18837E"/>
                </a:solidFill>
              </a:rPr>
              <a:t>(09)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indent="-285750" defTabSz="914400"/>
            <a:r>
              <a:rPr lang="en-US" kern="0" dirty="0"/>
              <a:t>Connect Action4 output action pin &amp; Merge Node to </a:t>
            </a:r>
            <a:r>
              <a:rPr lang="en-US" i="1" kern="0" dirty="0"/>
              <a:t>Join</a:t>
            </a:r>
            <a:r>
              <a:rPr lang="en-US" kern="0" dirty="0"/>
              <a:t> node </a:t>
            </a:r>
            <a:r>
              <a:rPr lang="en-US" b="1" kern="0" dirty="0">
                <a:solidFill>
                  <a:srgbClr val="007BC0"/>
                </a:solidFill>
              </a:rPr>
              <a:t>(10)</a:t>
            </a:r>
            <a:endParaRPr lang="en-US" b="1" kern="0" dirty="0">
              <a:solidFill>
                <a:srgbClr val="9E2896"/>
              </a:solidFill>
            </a:endParaRPr>
          </a:p>
          <a:p>
            <a:pPr marL="285750" indent="-285750" defTabSz="914400"/>
            <a:r>
              <a:rPr lang="en-US" dirty="0"/>
              <a:t>Connect </a:t>
            </a:r>
            <a:r>
              <a:rPr lang="en-US" i="1" dirty="0"/>
              <a:t>Join</a:t>
            </a:r>
            <a:r>
              <a:rPr lang="en-US" dirty="0"/>
              <a:t> node to UI Text Activity parameter node, select </a:t>
            </a:r>
            <a:r>
              <a:rPr lang="en-US" i="1" dirty="0"/>
              <a:t>Object Flow </a:t>
            </a:r>
            <a:r>
              <a:rPr lang="en-US" dirty="0"/>
              <a:t>as connector type</a:t>
            </a:r>
            <a:r>
              <a:rPr lang="en-US" b="1" kern="0" dirty="0">
                <a:solidFill>
                  <a:srgbClr val="9E2896"/>
                </a:solidFill>
              </a:rPr>
              <a:t> (11)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8E41C-23B7-5ED2-29A2-F7A696ED8C2B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D49C-A95C-DECA-D6D4-387BAB8CECDD}"/>
              </a:ext>
            </a:extLst>
          </p:cNvPr>
          <p:cNvSpPr txBox="1"/>
          <p:nvPr/>
        </p:nvSpPr>
        <p:spPr>
          <a:xfrm>
            <a:off x="6742578" y="2311432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10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DF129-6D27-CF03-C316-183D288ECB1B}"/>
              </a:ext>
            </a:extLst>
          </p:cNvPr>
          <p:cNvSpPr txBox="1"/>
          <p:nvPr/>
        </p:nvSpPr>
        <p:spPr>
          <a:xfrm>
            <a:off x="7884762" y="3700796"/>
            <a:ext cx="44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9E2896"/>
                </a:solidFill>
              </a:rPr>
              <a:t>11</a:t>
            </a:r>
            <a:endParaRPr lang="en-US" dirty="0">
              <a:solidFill>
                <a:srgbClr val="9E289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1B529-930E-8523-DF13-2CF66313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152693"/>
            <a:ext cx="1942960" cy="1156203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2E015-FE21-0014-0D93-A4880D5F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24" y="2424789"/>
            <a:ext cx="2160817" cy="116011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9CF0A-D164-7819-F5F1-F3D81E2CD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33" y="3839502"/>
            <a:ext cx="2138730" cy="1160114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2970421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2A805-7AF4-AE1E-F3DD-A09122F438A4}"/>
              </a:ext>
            </a:extLst>
          </p:cNvPr>
          <p:cNvSpPr txBox="1"/>
          <p:nvPr/>
        </p:nvSpPr>
        <p:spPr>
          <a:xfrm>
            <a:off x="6177287" y="3528218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02_Activities_Training_Essentials_Step_09.qea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891151-5050-A7FF-DDB1-AF844306E4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8" y="1609344"/>
            <a:ext cx="5629084" cy="3457648"/>
          </a:xfr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14A5905-D44B-150D-0FEE-A2EC2B5BAE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157043"/>
              </p:ext>
            </p:extLst>
          </p:nvPr>
        </p:nvGraphicFramePr>
        <p:xfrm>
          <a:off x="8021803" y="2699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14A5905-D44B-150D-0FEE-A2EC2B5BA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1803" y="2699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02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 Part1: Adding Provide Timestamp activity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5DA5C-E058-7641-7DE1-22E8D1520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9274" y="1295999"/>
            <a:ext cx="4619926" cy="4336195"/>
          </a:xfrm>
        </p:spPr>
        <p:txBody>
          <a:bodyPr/>
          <a:lstStyle/>
          <a:p>
            <a:r>
              <a:rPr lang="en-US" dirty="0"/>
              <a:t>Select block (</a:t>
            </a:r>
            <a:r>
              <a:rPr lang="en-US" b="1" i="1" dirty="0"/>
              <a:t>Example Subsystem A</a:t>
            </a:r>
            <a:r>
              <a:rPr lang="en-US" dirty="0"/>
              <a:t>), add </a:t>
            </a:r>
            <a:r>
              <a:rPr lang="en-US" dirty="0">
                <a:sym typeface="Wingdings" panose="05000000000000000000" pitchFamily="2" charset="2"/>
              </a:rPr>
              <a:t>activity with activity diagram and then name the activity as </a:t>
            </a:r>
            <a:r>
              <a:rPr lang="en-US" b="1" i="1" dirty="0">
                <a:sym typeface="Wingdings" panose="05000000000000000000" pitchFamily="2" charset="2"/>
              </a:rPr>
              <a:t>Provide Timestamp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b="1" kern="0" dirty="0">
              <a:solidFill>
                <a:srgbClr val="18837E"/>
              </a:solidFill>
              <a:sym typeface="Wingdings" panose="05000000000000000000" pitchFamily="2" charset="2"/>
            </a:endParaRPr>
          </a:p>
          <a:p>
            <a:r>
              <a:rPr lang="en-US" dirty="0"/>
              <a:t>Add new a</a:t>
            </a:r>
            <a:r>
              <a:rPr lang="en-US" dirty="0">
                <a:sym typeface="Wingdings" panose="05000000000000000000" pitchFamily="2" charset="2"/>
              </a:rPr>
              <a:t>ctivity parameter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b="1" kern="0" dirty="0">
              <a:solidFill>
                <a:srgbClr val="007BC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Name the activity parameter as </a:t>
            </a:r>
            <a:r>
              <a:rPr lang="en-US" b="1" i="1" dirty="0">
                <a:sym typeface="Wingdings" panose="05000000000000000000" pitchFamily="2" charset="2"/>
              </a:rPr>
              <a:t>Timestamp</a:t>
            </a:r>
            <a:r>
              <a:rPr lang="en-US" dirty="0">
                <a:sym typeface="Wingdings" panose="05000000000000000000" pitchFamily="2" charset="2"/>
              </a:rPr>
              <a:t>, check add element to diagram option </a:t>
            </a:r>
            <a:r>
              <a:rPr lang="en-US" b="1" kern="0" dirty="0">
                <a:solidFill>
                  <a:srgbClr val="7030A0"/>
                </a:solidFill>
              </a:rPr>
              <a:t>(03)</a:t>
            </a:r>
            <a:endParaRPr lang="en-US" b="1" kern="0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Set appropriate direction</a:t>
            </a:r>
            <a:r>
              <a:rPr lang="en-US" i="1" dirty="0">
                <a:sym typeface="Wingdings" panose="05000000000000000000" pitchFamily="2" charset="2"/>
              </a:rPr>
              <a:t>(out) </a:t>
            </a:r>
            <a:r>
              <a:rPr lang="en-US" dirty="0">
                <a:sym typeface="Wingdings" panose="05000000000000000000" pitchFamily="2" charset="2"/>
              </a:rPr>
              <a:t>for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activity parameter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b="1" kern="0" dirty="0">
                <a:solidFill>
                  <a:srgbClr val="ED0007"/>
                </a:solidFill>
              </a:rPr>
              <a:t>(04)</a:t>
            </a:r>
            <a:endParaRPr lang="en-US" b="1" kern="0" dirty="0">
              <a:solidFill>
                <a:srgbClr val="ED0007"/>
              </a:solidFill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65BBFD-5D74-05E0-F8DC-7D6162AD02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0426" y="1293593"/>
            <a:ext cx="2774333" cy="1901612"/>
          </a:xfrm>
          <a:ln w="12700">
            <a:solidFill>
              <a:srgbClr val="18837E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B7869C-CBF3-9869-AC26-4611C4E7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26" y="3334037"/>
            <a:ext cx="2530232" cy="1936061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51DD2-F900-D2BB-C9D4-8BADBE727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420" y="1293593"/>
            <a:ext cx="1799203" cy="118233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1FEC0D-F825-57A8-686D-B66EC3FF0BD0}"/>
              </a:ext>
            </a:extLst>
          </p:cNvPr>
          <p:cNvSpPr txBox="1"/>
          <p:nvPr/>
        </p:nvSpPr>
        <p:spPr>
          <a:xfrm>
            <a:off x="5375695" y="119902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0A2CE-2835-851A-8892-24E21E037B2E}"/>
              </a:ext>
            </a:extLst>
          </p:cNvPr>
          <p:cNvSpPr txBox="1"/>
          <p:nvPr/>
        </p:nvSpPr>
        <p:spPr>
          <a:xfrm>
            <a:off x="5375695" y="326121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3A8B6-B5D9-87B2-6C7E-7E71ECAB4533}"/>
              </a:ext>
            </a:extLst>
          </p:cNvPr>
          <p:cNvSpPr txBox="1"/>
          <p:nvPr/>
        </p:nvSpPr>
        <p:spPr>
          <a:xfrm>
            <a:off x="8571024" y="119902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C6B169-DD87-15EE-21B3-D47C9263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570" y="3334037"/>
            <a:ext cx="1700430" cy="1890264"/>
          </a:xfrm>
          <a:prstGeom prst="rect">
            <a:avLst/>
          </a:prstGeom>
          <a:solidFill>
            <a:srgbClr val="FFC000"/>
          </a:solidFill>
          <a:ln>
            <a:solidFill>
              <a:srgbClr val="ED0007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973853-6CA5-20C8-F339-7FCC16856325}"/>
              </a:ext>
            </a:extLst>
          </p:cNvPr>
          <p:cNvSpPr txBox="1"/>
          <p:nvPr/>
        </p:nvSpPr>
        <p:spPr>
          <a:xfrm>
            <a:off x="8571024" y="326121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D0007"/>
                </a:solidFill>
                <a:effectLst/>
                <a:uLnTx/>
                <a:uFillTx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4794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 Part 2: Associating type to activity parameter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4452" y="3448924"/>
            <a:ext cx="2649548" cy="2125462"/>
          </a:xfrm>
          <a:ln w="12700"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62849" y="10368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7580612" y="336821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06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3294" y="1114926"/>
            <a:ext cx="2404893" cy="2201842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A399D-DA2A-A256-6064-6293E05CBE7A}"/>
              </a:ext>
            </a:extLst>
          </p:cNvPr>
          <p:cNvSpPr txBox="1"/>
          <p:nvPr/>
        </p:nvSpPr>
        <p:spPr>
          <a:xfrm>
            <a:off x="497305" y="1295867"/>
            <a:ext cx="4415557" cy="37253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Set the appropriate type </a:t>
            </a:r>
            <a:r>
              <a:rPr lang="en-US" b="1" kern="0" dirty="0">
                <a:solidFill>
                  <a:srgbClr val="18837E"/>
                </a:solidFill>
              </a:rPr>
              <a:t>(05)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Navigate in type selection window and select appropriate type for the activity parameter </a:t>
            </a:r>
            <a:r>
              <a:rPr lang="en-US" b="1" i="1" kern="0" dirty="0">
                <a:solidFill>
                  <a:srgbClr val="000000"/>
                </a:solidFill>
              </a:rPr>
              <a:t>‘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lang="en-US" b="1" i="1" kern="0" dirty="0">
                <a:solidFill>
                  <a:srgbClr val="000000"/>
                </a:solidFill>
              </a:rPr>
              <a:t>’ </a:t>
            </a:r>
            <a:r>
              <a:rPr lang="en-US" b="1" kern="0" dirty="0">
                <a:solidFill>
                  <a:srgbClr val="007BC0"/>
                </a:solidFill>
              </a:rPr>
              <a:t>(06)</a:t>
            </a:r>
          </a:p>
        </p:txBody>
      </p:sp>
    </p:spTree>
    <p:extLst>
      <p:ext uri="{BB962C8B-B14F-4D97-AF65-F5344CB8AC3E}">
        <p14:creationId xmlns:p14="http://schemas.microsoft.com/office/powerpoint/2010/main" val="21359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0B456-4EC8-DEE7-FCBC-A9C14060C446}"/>
              </a:ext>
            </a:extLst>
          </p:cNvPr>
          <p:cNvSpPr txBox="1"/>
          <p:nvPr/>
        </p:nvSpPr>
        <p:spPr>
          <a:xfrm>
            <a:off x="5925026" y="356437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02_Activities_Training_Essentials_Step_02.qea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2A57F2-7402-ADF6-BCD3-88D7F9B6B4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73" y="2150252"/>
            <a:ext cx="4404149" cy="1870108"/>
          </a:xfrm>
          <a:ln>
            <a:solidFill>
              <a:schemeClr val="tx1"/>
            </a:solidFill>
          </a:ln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23D95D03-2870-4D46-1D69-5FCE498B7CD8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00310967"/>
              </p:ext>
            </p:extLst>
          </p:nvPr>
        </p:nvGraphicFramePr>
        <p:xfrm>
          <a:off x="7769542" y="287536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5" name="Content Placeholder 14">
                        <a:extLst>
                          <a:ext uri="{FF2B5EF4-FFF2-40B4-BE49-F238E27FC236}">
                            <a16:creationId xmlns:a16="http://schemas.microsoft.com/office/drawing/2014/main" id="{23D95D03-2870-4D46-1D69-5FCE498B7C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9542" y="287536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405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Establishing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23317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Establishing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 Adding nodes and connections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5DA5C-E058-7641-7DE1-22E8D1520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6311" y="1090211"/>
            <a:ext cx="4741078" cy="4199845"/>
          </a:xfrm>
        </p:spPr>
        <p:txBody>
          <a:bodyPr/>
          <a:lstStyle/>
          <a:p>
            <a:r>
              <a:rPr lang="en-US" dirty="0"/>
              <a:t>Add Activity </a:t>
            </a:r>
            <a:r>
              <a:rPr lang="en-US" i="1" dirty="0"/>
              <a:t>Initial</a:t>
            </a:r>
            <a:r>
              <a:rPr lang="en-US" dirty="0"/>
              <a:t> node to the Activity Diagram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dirty="0">
              <a:solidFill>
                <a:srgbClr val="18837E"/>
              </a:solidFill>
            </a:endParaRPr>
          </a:p>
          <a:p>
            <a:r>
              <a:rPr lang="en-US" dirty="0"/>
              <a:t>Add an </a:t>
            </a:r>
            <a:r>
              <a:rPr lang="en-US" i="1" dirty="0"/>
              <a:t>action</a:t>
            </a:r>
            <a:r>
              <a:rPr lang="en-US" dirty="0"/>
              <a:t>(select </a:t>
            </a:r>
            <a:r>
              <a:rPr lang="en-US" b="1" i="1" dirty="0"/>
              <a:t>Atomic</a:t>
            </a:r>
            <a:r>
              <a:rPr lang="en-US" i="1" dirty="0"/>
              <a:t>)</a:t>
            </a:r>
            <a:r>
              <a:rPr lang="en-US" dirty="0"/>
              <a:t> to the Activity Diagram, rename it to </a:t>
            </a:r>
            <a:r>
              <a:rPr lang="en-US" b="1" i="1" dirty="0"/>
              <a:t>Acquire NTP Timestamp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b="1" i="1" dirty="0">
              <a:solidFill>
                <a:srgbClr val="007BC0"/>
              </a:solidFill>
            </a:endParaRPr>
          </a:p>
          <a:p>
            <a:r>
              <a:rPr lang="en-US" dirty="0"/>
              <a:t>Add Activity </a:t>
            </a:r>
            <a:r>
              <a:rPr lang="en-US" i="1" dirty="0"/>
              <a:t>Final</a:t>
            </a:r>
            <a:r>
              <a:rPr lang="en-US" dirty="0"/>
              <a:t> node to the Activity Diagram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endParaRPr lang="en-US" dirty="0">
              <a:solidFill>
                <a:srgbClr val="9E2896"/>
              </a:solidFill>
            </a:endParaRPr>
          </a:p>
          <a:p>
            <a:r>
              <a:rPr lang="en-US" dirty="0"/>
              <a:t>Connect Activity </a:t>
            </a:r>
            <a:r>
              <a:rPr lang="en-US" i="1" dirty="0"/>
              <a:t>Initial</a:t>
            </a:r>
            <a:r>
              <a:rPr lang="en-US" dirty="0"/>
              <a:t> node to the </a:t>
            </a:r>
            <a:r>
              <a:rPr lang="en-US" b="1" i="1" dirty="0"/>
              <a:t>Acquire NTP Timestamp</a:t>
            </a:r>
            <a:r>
              <a:rPr lang="en-US" i="1" dirty="0"/>
              <a:t> </a:t>
            </a:r>
            <a:r>
              <a:rPr lang="en-US" dirty="0"/>
              <a:t>by clicking the upward arrow, hold and drag it to desired action(</a:t>
            </a:r>
            <a:r>
              <a:rPr lang="en-US" b="1" i="1" dirty="0"/>
              <a:t>Acquire NTP Timestamp</a:t>
            </a:r>
            <a:r>
              <a:rPr lang="en-US" i="1" dirty="0"/>
              <a:t>)</a:t>
            </a:r>
            <a:r>
              <a:rPr lang="en-US" dirty="0"/>
              <a:t> or any other node. Select </a:t>
            </a:r>
            <a:r>
              <a:rPr lang="en-US" i="1" dirty="0"/>
              <a:t>Control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FF0000"/>
                </a:solidFill>
              </a:rPr>
              <a:t>(04)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20041" y="1089058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18837E"/>
                </a:solidFill>
              </a:rPr>
              <a:t>01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20041" y="3170883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97588" y="110372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25D10-AFFA-AF58-BAE6-95FDC99F3B66}"/>
              </a:ext>
            </a:extLst>
          </p:cNvPr>
          <p:cNvSpPr txBox="1"/>
          <p:nvPr/>
        </p:nvSpPr>
        <p:spPr>
          <a:xfrm>
            <a:off x="7975012" y="3185545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7E029D79-7D83-6BAB-36B3-EEEE8D8B5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1" y="1100603"/>
            <a:ext cx="2689842" cy="1795593"/>
          </a:xfrm>
          <a:ln w="12700">
            <a:solidFill>
              <a:srgbClr val="18837E"/>
            </a:solidFill>
          </a:ln>
        </p:spPr>
      </p:pic>
      <p:pic>
        <p:nvPicPr>
          <p:cNvPr id="28" name="Content Placeholder 23">
            <a:extLst>
              <a:ext uri="{FF2B5EF4-FFF2-40B4-BE49-F238E27FC236}">
                <a16:creationId xmlns:a16="http://schemas.microsoft.com/office/drawing/2014/main" id="{D25495C9-95E9-A120-C1C2-881FEE37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546" y="3274416"/>
            <a:ext cx="2509270" cy="1908988"/>
          </a:xfrm>
          <a:prstGeom prst="rect">
            <a:avLst/>
          </a:prstGeom>
          <a:ln>
            <a:solidFill>
              <a:srgbClr val="007BC0"/>
            </a:solidFill>
          </a:ln>
        </p:spPr>
      </p:pic>
      <p:pic>
        <p:nvPicPr>
          <p:cNvPr id="29" name="Content Placeholder 23">
            <a:extLst>
              <a:ext uri="{FF2B5EF4-FFF2-40B4-BE49-F238E27FC236}">
                <a16:creationId xmlns:a16="http://schemas.microsoft.com/office/drawing/2014/main" id="{9081286B-F0B4-71FF-4BFB-929A8AA5C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298" y="1102472"/>
            <a:ext cx="2492342" cy="1767994"/>
          </a:xfrm>
          <a:prstGeom prst="rect">
            <a:avLst/>
          </a:prstGeom>
          <a:ln>
            <a:solidFill>
              <a:srgbClr val="9E2896"/>
            </a:solidFill>
          </a:ln>
        </p:spPr>
      </p:pic>
      <p:pic>
        <p:nvPicPr>
          <p:cNvPr id="3" name="Content Placeholder 23">
            <a:extLst>
              <a:ext uri="{FF2B5EF4-FFF2-40B4-BE49-F238E27FC236}">
                <a16:creationId xmlns:a16="http://schemas.microsoft.com/office/drawing/2014/main" id="{BC71E842-17CB-8792-6874-956CF9B24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0321" y="3663900"/>
            <a:ext cx="1068260" cy="1398523"/>
          </a:xfrm>
          <a:prstGeom prst="rect">
            <a:avLst/>
          </a:prstGeom>
          <a:ln>
            <a:solidFill>
              <a:srgbClr val="ED0007"/>
            </a:solidFill>
          </a:ln>
        </p:spPr>
      </p:pic>
      <p:pic>
        <p:nvPicPr>
          <p:cNvPr id="6" name="Content Placeholder 23">
            <a:extLst>
              <a:ext uri="{FF2B5EF4-FFF2-40B4-BE49-F238E27FC236}">
                <a16:creationId xmlns:a16="http://schemas.microsoft.com/office/drawing/2014/main" id="{9499F33A-9CE9-A8A1-ABDC-CC9B93BF6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5740" y="3663900"/>
            <a:ext cx="1068260" cy="1398523"/>
          </a:xfrm>
          <a:prstGeom prst="rect">
            <a:avLst/>
          </a:prstGeom>
          <a:ln>
            <a:solidFill>
              <a:srgbClr val="ED0007"/>
            </a:solidFill>
          </a:ln>
        </p:spPr>
      </p:pic>
    </p:spTree>
    <p:extLst>
      <p:ext uri="{BB962C8B-B14F-4D97-AF65-F5344CB8AC3E}">
        <p14:creationId xmlns:p14="http://schemas.microsoft.com/office/powerpoint/2010/main" val="24521290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eng"/>
  <p:tag name="SAXCONVERSION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XC-DX/ENG1</OrgInhalt>
      <Wert>XC-DX/ENG1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2023. All rights reserved, also regarding any disposal, exploitation, reproduction, editing, distribution, as well as in the event of applications for industrial property rights.</OrgInhalt>
      <Wert>© Robert Bosch GmbH 2023.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2023-04-28</OrgInhalt>
      <Wert>2023-04-28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>Cross-Domain Computing Solutions</OrgInhalt>
      <Wert>Cross-Domain Computing Solutions</Wert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0</TotalTime>
  <Words>1765</Words>
  <Application>Microsoft Office PowerPoint</Application>
  <PresentationFormat>Custom</PresentationFormat>
  <Paragraphs>293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Bosch Office Sans</vt:lpstr>
      <vt:lpstr>Calibri</vt:lpstr>
      <vt:lpstr>Symbol</vt:lpstr>
      <vt:lpstr>Wingdings</vt:lpstr>
      <vt:lpstr>Bosch 2022</vt:lpstr>
      <vt:lpstr>Packager Shell Object</vt:lpstr>
      <vt:lpstr>OneParking Activity Modeling Training 02: Essentials</vt:lpstr>
      <vt:lpstr>01</vt:lpstr>
      <vt:lpstr>General Notes</vt:lpstr>
      <vt:lpstr>02</vt:lpstr>
      <vt:lpstr>02 Part1: Adding Provide Timestamp activity</vt:lpstr>
      <vt:lpstr>02 Part 2: Associating type to activity parameter</vt:lpstr>
      <vt:lpstr>Result after Step 02</vt:lpstr>
      <vt:lpstr>03</vt:lpstr>
      <vt:lpstr>03 Adding nodes and connections</vt:lpstr>
      <vt:lpstr>Result after Step 03</vt:lpstr>
      <vt:lpstr>A</vt:lpstr>
      <vt:lpstr>Statement</vt:lpstr>
      <vt:lpstr>Solution</vt:lpstr>
      <vt:lpstr>04</vt:lpstr>
      <vt:lpstr>04 Adding activity partition along with allocation</vt:lpstr>
      <vt:lpstr>04 Associate activity partition with a subsystem</vt:lpstr>
      <vt:lpstr>Result after Step 04</vt:lpstr>
      <vt:lpstr>05</vt:lpstr>
      <vt:lpstr>05 Adding Evaluate Status activity</vt:lpstr>
      <vt:lpstr>Result after Step 05</vt:lpstr>
      <vt:lpstr>B</vt:lpstr>
      <vt:lpstr>Statement</vt:lpstr>
      <vt:lpstr>Solution</vt:lpstr>
      <vt:lpstr>06</vt:lpstr>
      <vt:lpstr>06</vt:lpstr>
      <vt:lpstr>Result after Step 06</vt:lpstr>
      <vt:lpstr>07</vt:lpstr>
      <vt:lpstr>07 Synchronizing the parameters</vt:lpstr>
      <vt:lpstr>Result after Step 07</vt:lpstr>
      <vt:lpstr>C</vt:lpstr>
      <vt:lpstr>Statement</vt:lpstr>
      <vt:lpstr>Solution</vt:lpstr>
      <vt:lpstr>08</vt:lpstr>
      <vt:lpstr>08 Part 1: Adding a new call operation</vt:lpstr>
      <vt:lpstr>08 Part 2: Associating the call operation to action (Acquire NTP Timestamp)</vt:lpstr>
      <vt:lpstr>08 Part 3: Synchronizing the parameter(s)</vt:lpstr>
      <vt:lpstr>08 Part 4: Establishing connection(s)</vt:lpstr>
      <vt:lpstr>Result after Step 08</vt:lpstr>
      <vt:lpstr>09</vt:lpstr>
      <vt:lpstr>09 Part 1: Prerequisite</vt:lpstr>
      <vt:lpstr>09 Part 2: Adding Fork node </vt:lpstr>
      <vt:lpstr>09 Part 3: Adding Decision</vt:lpstr>
      <vt:lpstr>09 Part 4: Adding Merge</vt:lpstr>
      <vt:lpstr>09 Part 5: Adding Join</vt:lpstr>
      <vt:lpstr>Result after Step 09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OneParking Interface Modeling Training 01: Essentials</dc:title>
  <dc:creator>Farian Matthias (XC-DX/ENG1)</dc:creator>
  <cp:lastModifiedBy>Mukkamala Kiran (XC-AS/EDA2)</cp:lastModifiedBy>
  <cp:revision>2</cp:revision>
  <dcterms:created xsi:type="dcterms:W3CDTF">2023-04-28T12:04:45Z</dcterms:created>
  <dcterms:modified xsi:type="dcterms:W3CDTF">2024-01-23T09:20:22Z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